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6" Type="http://schemas.microsoft.com/office/2020/02/relationships/classificationlabels" Target="docMetadata/LabelInfo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  <p:sldMasterId id="2147483656" r:id="rId6"/>
  </p:sldMasterIdLst>
  <p:notesMasterIdLst>
    <p:notesMasterId r:id="rId9"/>
  </p:notesMasterIdLst>
  <p:handoutMasterIdLst>
    <p:handoutMasterId r:id="rId10"/>
  </p:handoutMasterIdLst>
  <p:sldIdLst>
    <p:sldId id="408" r:id="rId7"/>
    <p:sldId id="266" r:id="rId8"/>
    <p:sldId id="409" r:id="rId16"/>
    <p:sldId id="410" r:id="rId17"/>
    <p:sldId id="411" r:id="rId18"/>
    <p:sldId id="412" r:id="rId19"/>
    <p:sldId id="413" r:id="rId20"/>
    <p:sldId id="414" r:id="rId21"/>
    <p:sldId id="415" r:id="rId22"/>
    <p:sldId id="416" r:id="rId23"/>
    <p:sldId id="417" r:id="rId24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15B"/>
    <a:srgbClr val="007A33"/>
    <a:srgbClr val="18335F"/>
    <a:srgbClr val="14A89C"/>
    <a:srgbClr val="E33525"/>
    <a:srgbClr val="6BB572"/>
    <a:srgbClr val="D4E0F4"/>
    <a:srgbClr val="B9CDED"/>
    <a:srgbClr val="55AB5D"/>
    <a:srgbClr val="35B56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2792B2E-49A2-402D-A26B-5C538659EFC8}" v="122" dt="2026-02-11T14:00:46.117"/>
    <p1510:client id="{463AD0CE-DD73-4DA3-99F2-0704B0E55521}" v="262" dt="2026-02-11T10:53:40.130"/>
    <p1510:client id="{6D831AC9-A3F8-FED7-23CC-34E2FE2DA58E}" v="8" dt="2026-02-11T10:10:32.8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918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4608" y="1032"/>
      </p:cViewPr>
      <p:guideLst/>
    </p:cSldViewPr>
  </p:notes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customXml" Target="../customXml/item4.xml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0" Type="http://schemas.openxmlformats.org/officeDocument/2006/relationships/handoutMaster" Target="handoutMasters/handoutMaster1.xml"/><Relationship Id="rId11" Type="http://schemas.openxmlformats.org/officeDocument/2006/relationships/presProps" Target="presProps.xml"/><Relationship Id="rId12" Type="http://schemas.openxmlformats.org/officeDocument/2006/relationships/viewProps" Target="viewProps.xml"/><Relationship Id="rId13" Type="http://schemas.openxmlformats.org/officeDocument/2006/relationships/theme" Target="theme/theme1.xml"/><Relationship Id="rId14" Type="http://schemas.openxmlformats.org/officeDocument/2006/relationships/tableStyles" Target="tableStyles.xml"/><Relationship Id="rId15" Type="http://schemas.microsoft.com/office/2015/10/relationships/revisionInfo" Target="revisionInfo.xml"/><Relationship Id="rId16" Type="http://schemas.openxmlformats.org/officeDocument/2006/relationships/slide" Target="slides/slide3.xml"/><Relationship Id="rId17" Type="http://schemas.openxmlformats.org/officeDocument/2006/relationships/slide" Target="slides/slide4.xml"/><Relationship Id="rId18" Type="http://schemas.openxmlformats.org/officeDocument/2006/relationships/slide" Target="slides/slide5.xml"/><Relationship Id="rId19" Type="http://schemas.openxmlformats.org/officeDocument/2006/relationships/slide" Target="slides/slide6.xml"/><Relationship Id="rId20" Type="http://schemas.openxmlformats.org/officeDocument/2006/relationships/slide" Target="slides/slide7.xml"/><Relationship Id="rId21" Type="http://schemas.openxmlformats.org/officeDocument/2006/relationships/slide" Target="slides/slide8.xml"/><Relationship Id="rId22" Type="http://schemas.openxmlformats.org/officeDocument/2006/relationships/slide" Target="slides/slide9.xml"/><Relationship Id="rId23" Type="http://schemas.openxmlformats.org/officeDocument/2006/relationships/slide" Target="slides/slide10.xml"/><Relationship Id="rId24" Type="http://schemas.openxmlformats.org/officeDocument/2006/relationships/slide" Target="slides/slide11.xml"/></Relationships>
</file>

<file path=ppt/handoutMasters/_rels/handout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B0ADADEB-4281-237A-DFA4-F48BC050D0A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C217722-4BCC-638B-7C83-EB41553C8E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C9A975-6FC3-4939-A82D-0C7EB457A410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655B00-7AEB-18E9-156C-FB575CEE5D7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3E733EE-4555-1770-2A4C-00CFAE4FBA2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CEB839-8834-49B1-9A1E-0BEF01290A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970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5"/>
          </a:xfrm>
          <a:prstGeom prst="rect">
            <a:avLst/>
          </a:prstGeom>
        </p:spPr>
        <p:txBody>
          <a:bodyPr vert="horz" lIns="92830" tIns="46415" rIns="92830" bIns="46415" rtlCol="0"/>
          <a:lstStyle>
            <a:lvl1pPr algn="r">
              <a:defRPr sz="1200"/>
            </a:lvl1pPr>
          </a:lstStyle>
          <a:p>
            <a:fld id="{BB995F2B-7481-44A3-AD31-CCFCA44A813A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5963" y="1162050"/>
            <a:ext cx="5578475" cy="31384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830" tIns="46415" rIns="92830" bIns="46415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3"/>
            <a:ext cx="5608320" cy="3660458"/>
          </a:xfrm>
          <a:prstGeom prst="rect">
            <a:avLst/>
          </a:prstGeom>
        </p:spPr>
        <p:txBody>
          <a:bodyPr vert="horz" lIns="92830" tIns="46415" rIns="92830" bIns="46415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8"/>
            <a:ext cx="3037840" cy="466434"/>
          </a:xfrm>
          <a:prstGeom prst="rect">
            <a:avLst/>
          </a:prstGeom>
        </p:spPr>
        <p:txBody>
          <a:bodyPr vert="horz" lIns="92830" tIns="46415" rIns="92830" bIns="46415" rtlCol="0" anchor="b"/>
          <a:lstStyle>
            <a:lvl1pPr algn="r">
              <a:defRPr sz="1200"/>
            </a:lvl1pPr>
          </a:lstStyle>
          <a:p>
            <a:fld id="{7C0CC641-8F98-4103-9AA8-4ECF5A0510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8100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32DF65-F599-38E0-9D95-C4D556A2DD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183870"/>
            <a:ext cx="9144000" cy="490259"/>
          </a:xfrm>
          <a:prstGeom prst="rect">
            <a:avLst/>
          </a:prstGeom>
          <a:ln>
            <a:noFill/>
          </a:ln>
        </p:spPr>
        <p:txBody>
          <a:bodyPr anchor="b"/>
          <a:lstStyle>
            <a:lvl1pPr algn="l">
              <a:defRPr sz="3200">
                <a:solidFill>
                  <a:schemeClr val="bg1"/>
                </a:solidFill>
                <a:latin typeface="Franklin Gothic Medium" panose="020B06030201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42122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hlSlideMaster.BlankHeader" descr="CLASSIFICATION: UNCLASSIFIED//REL TO CAN, NATO"/>
          <p:cNvSpPr txBox="1"/>
          <p:nvPr userDrawn="1"/>
        </p:nvSpPr>
        <p:spPr>
          <a:xfrm>
            <a:off x="0" y="0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E57D0782-9828-DDF2-EDB3-1C9A429C2271}"/>
              </a:ext>
            </a:extLst>
          </p:cNvPr>
          <p:cNvSpPr txBox="1"/>
          <p:nvPr userDrawn="1"/>
        </p:nvSpPr>
        <p:spPr>
          <a:xfrm>
            <a:off x="0" y="6611779"/>
            <a:ext cx="12192000" cy="246221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1000" b="1" i="0" u="none" baseline="0">
                <a:solidFill>
                  <a:schemeClr val="bg1"/>
                </a:solidFill>
                <a:latin typeface="arial" panose="020B0604020202020204" pitchFamily="34" charset="0"/>
              </a:rPr>
              <a:t>CUI//REL TO USA, NATO</a:t>
            </a:r>
          </a:p>
        </p:txBody>
      </p:sp>
    </p:spTree>
    <p:extLst>
      <p:ext uri="{BB962C8B-B14F-4D97-AF65-F5344CB8AC3E}">
        <p14:creationId xmlns:p14="http://schemas.microsoft.com/office/powerpoint/2010/main" val="4275193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E0865E3A-0875-BC3D-AC1C-BA7AB625FB0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93B314D-DC9D-74EC-5306-9BDAD410377A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</p:spTree>
    <p:extLst>
      <p:ext uri="{BB962C8B-B14F-4D97-AF65-F5344CB8AC3E}">
        <p14:creationId xmlns:p14="http://schemas.microsoft.com/office/powerpoint/2010/main" val="2452036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EAC6F9-AC9F-84FB-7F37-5FF05AF279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86408A-440A-3618-782A-04FD90050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6A782D-2A4A-407B-A19B-CE3E0EB33462}" type="datetimeFigureOut">
              <a:rPr lang="en-US" smtClean="0"/>
              <a:t>3/14/2026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B62B866-3835-1DBB-3EEA-766D3BAC6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6BCE51-6783-29CC-CBE3-ED5730FDC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187072-E7F1-4C19-9E98-96DEAF7C22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418592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1.xml"/><Relationship Id="rId4" Type="http://schemas.openxmlformats.org/officeDocument/2006/relationships/image" Target="../media/image1.png"/><Relationship Id="rId5" Type="http://schemas.openxmlformats.org/officeDocument/2006/relationships/image" Target="../media/image2.png"/></Relationships>
</file>

<file path=ppt/slideMasters/_rels/slideMaster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slideLayout" Target="../slideLayouts/slideLayout4.xml"/><Relationship Id="rId3" Type="http://schemas.openxmlformats.org/officeDocument/2006/relationships/theme" Target="../theme/theme2.xml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6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7">
            <a:extLst>
              <a:ext uri="{FF2B5EF4-FFF2-40B4-BE49-F238E27FC236}">
                <a16:creationId xmlns:a16="http://schemas.microsoft.com/office/drawing/2014/main" id="{301D12D0-C067-0E7E-5B6A-70C9F9D73C9D}"/>
              </a:ext>
            </a:extLst>
          </p:cNvPr>
          <p:cNvPicPr/>
          <p:nvPr userDrawn="1"/>
        </p:nvPicPr>
        <p:blipFill>
          <a:blip r:embed="rId4"/>
          <a:stretch/>
        </p:blipFill>
        <p:spPr>
          <a:xfrm>
            <a:off x="713880" y="0"/>
            <a:ext cx="552960" cy="713520"/>
          </a:xfrm>
          <a:prstGeom prst="rect">
            <a:avLst/>
          </a:prstGeom>
          <a:ln>
            <a:noFill/>
          </a:ln>
        </p:spPr>
      </p:pic>
      <p:sp>
        <p:nvSpPr>
          <p:cNvPr id="25" name="CustomShape 1">
            <a:extLst>
              <a:ext uri="{FF2B5EF4-FFF2-40B4-BE49-F238E27FC236}">
                <a16:creationId xmlns:a16="http://schemas.microsoft.com/office/drawing/2014/main" id="{485D91C9-3496-74D4-68D4-E929EE6279E7}"/>
              </a:ext>
            </a:extLst>
          </p:cNvPr>
          <p:cNvSpPr/>
          <p:nvPr userDrawn="1"/>
        </p:nvSpPr>
        <p:spPr>
          <a:xfrm>
            <a:off x="51120" y="6604200"/>
            <a:ext cx="1683720" cy="250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1050" b="0" i="1" strike="noStrike" spc="-1">
                <a:solidFill>
                  <a:srgbClr val="FFFFFF"/>
                </a:solidFill>
                <a:latin typeface="Franklin Gothic Demi"/>
              </a:rPr>
              <a:t>STRONGER TOGETHER</a:t>
            </a:r>
            <a:endParaRPr lang="en-US" sz="1050" b="0" strike="noStrike" spc="-1">
              <a:latin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ECB11185-54EB-877D-0649-86E1A3CF45DC}"/>
              </a:ext>
            </a:extLst>
          </p:cNvPr>
          <p:cNvSpPr txBox="1"/>
          <p:nvPr userDrawn="1"/>
        </p:nvSpPr>
        <p:spPr>
          <a:xfrm>
            <a:off x="10524258" y="6600283"/>
            <a:ext cx="105477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1" i="1" kern="1200">
                <a:solidFill>
                  <a:prstClr val="white"/>
                </a:solidFill>
                <a:latin typeface="Arial"/>
              </a:rPr>
              <a:t>20 AUG 24</a:t>
            </a:r>
            <a:endParaRPr kumimoji="0" lang="en-US" sz="800" b="1" i="1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3925F3-B8CD-0466-070D-41F4E005AE98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1999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09431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Picture 2">
            <a:extLst>
              <a:ext uri="{FF2B5EF4-FFF2-40B4-BE49-F238E27FC236}">
                <a16:creationId xmlns:a16="http://schemas.microsoft.com/office/drawing/2014/main" id="{19BFCBB0-49E2-1DF3-CA77-3EDCA8BA82AE}"/>
              </a:ext>
            </a:extLst>
          </p:cNvPr>
          <p:cNvPicPr/>
          <p:nvPr userDrawn="1"/>
        </p:nvPicPr>
        <p:blipFill>
          <a:blip r:embed="rId4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1102"/>
            <a:ext cx="12187439" cy="6855434"/>
          </a:xfrm>
          <a:prstGeom prst="rect">
            <a:avLst/>
          </a:prstGeom>
          <a:ln>
            <a:noFill/>
          </a:ln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1FDD424F-C8B5-7EC0-EBB0-384358D3FEE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897527" y="6652985"/>
            <a:ext cx="350520" cy="185738"/>
          </a:xfrm>
          <a:prstGeom prst="rect">
            <a:avLst/>
          </a:prstGeom>
        </p:spPr>
        <p:txBody>
          <a:bodyPr anchor="ctr"/>
          <a:lstStyle>
            <a:lvl1pPr algn="ctr">
              <a:defRPr sz="900">
                <a:latin typeface="Franklin Gothic Demi Cond" panose="020B0706030402020204" pitchFamily="34" charset="0"/>
              </a:defRPr>
            </a:lvl1pPr>
          </a:lstStyle>
          <a:p>
            <a:fld id="{871F8A0E-E126-4E4A-8440-333DA579F008}" type="slidenum">
              <a:rPr lang="en-CA" smtClean="0"/>
              <a:pPr/>
              <a:t>‹#›</a:t>
            </a:fld>
            <a:endParaRPr lang="en-CA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405D163-4D52-F1AB-BA97-43F1FEBB9547}"/>
              </a:ext>
            </a:extLst>
          </p:cNvPr>
          <p:cNvSpPr/>
          <p:nvPr userDrawn="1"/>
        </p:nvSpPr>
        <p:spPr>
          <a:xfrm>
            <a:off x="11114928" y="206375"/>
            <a:ext cx="1074793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NATO ALLIED </a:t>
            </a:r>
          </a:p>
          <a:p>
            <a:pPr algn="r"/>
            <a:r>
              <a:rPr lang="en-US" sz="900">
                <a:latin typeface="Franklin Gothic Medium Cond" panose="020B0606030402020204" pitchFamily="34" charset="0"/>
                <a:cs typeface="Gisha" panose="020B0502040204020203" pitchFamily="34" charset="-79"/>
              </a:rPr>
              <a:t>LAND COMMAND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97B09D3-7306-306D-B12F-D66D4C517E3D}"/>
              </a:ext>
            </a:extLst>
          </p:cNvPr>
          <p:cNvSpPr/>
          <p:nvPr userDrawn="1"/>
        </p:nvSpPr>
        <p:spPr>
          <a:xfrm>
            <a:off x="0" y="206375"/>
            <a:ext cx="638175" cy="431800"/>
          </a:xfrm>
          <a:prstGeom prst="rect">
            <a:avLst/>
          </a:prstGeom>
          <a:solidFill>
            <a:srgbClr val="17315B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U.S. ARMY</a:t>
            </a:r>
          </a:p>
          <a:p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EUROPE</a:t>
            </a:r>
            <a:b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</a:br>
            <a:r>
              <a:rPr lang="en-US" sz="900" dirty="0">
                <a:latin typeface="Franklin Gothic Medium Cond" panose="020B0606030402020204" pitchFamily="34" charset="0"/>
                <a:cs typeface="Gisha" panose="020B0502040204020203" pitchFamily="34" charset="-79"/>
              </a:rPr>
              <a:t>&amp; AFRICA</a:t>
            </a:r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8778D578-0837-9A33-8018-92ECDC67F499}"/>
              </a:ext>
            </a:extLst>
          </p:cNvPr>
          <p:cNvSpPr/>
          <p:nvPr userDrawn="1"/>
        </p:nvSpPr>
        <p:spPr>
          <a:xfrm>
            <a:off x="10975734" y="177006"/>
            <a:ext cx="366713" cy="490537"/>
          </a:xfrm>
          <a:custGeom>
            <a:avLst/>
            <a:gdLst>
              <a:gd name="connsiteX0" fmla="*/ 0 w 366713"/>
              <a:gd name="connsiteY0" fmla="*/ 59531 h 490537"/>
              <a:gd name="connsiteX1" fmla="*/ 35719 w 366713"/>
              <a:gd name="connsiteY1" fmla="*/ 0 h 490537"/>
              <a:gd name="connsiteX2" fmla="*/ 335756 w 366713"/>
              <a:gd name="connsiteY2" fmla="*/ 2381 h 490537"/>
              <a:gd name="connsiteX3" fmla="*/ 366713 w 366713"/>
              <a:gd name="connsiteY3" fmla="*/ 57150 h 490537"/>
              <a:gd name="connsiteX4" fmla="*/ 352425 w 366713"/>
              <a:gd name="connsiteY4" fmla="*/ 85725 h 490537"/>
              <a:gd name="connsiteX5" fmla="*/ 342900 w 366713"/>
              <a:gd name="connsiteY5" fmla="*/ 100012 h 490537"/>
              <a:gd name="connsiteX6" fmla="*/ 338138 w 366713"/>
              <a:gd name="connsiteY6" fmla="*/ 116681 h 490537"/>
              <a:gd name="connsiteX7" fmla="*/ 338138 w 366713"/>
              <a:gd name="connsiteY7" fmla="*/ 128587 h 490537"/>
              <a:gd name="connsiteX8" fmla="*/ 352425 w 366713"/>
              <a:gd name="connsiteY8" fmla="*/ 328612 h 490537"/>
              <a:gd name="connsiteX9" fmla="*/ 345281 w 366713"/>
              <a:gd name="connsiteY9" fmla="*/ 350043 h 490537"/>
              <a:gd name="connsiteX10" fmla="*/ 335756 w 366713"/>
              <a:gd name="connsiteY10" fmla="*/ 369093 h 490537"/>
              <a:gd name="connsiteX11" fmla="*/ 309563 w 366713"/>
              <a:gd name="connsiteY11" fmla="*/ 397668 h 490537"/>
              <a:gd name="connsiteX12" fmla="*/ 269081 w 366713"/>
              <a:gd name="connsiteY12" fmla="*/ 426243 h 490537"/>
              <a:gd name="connsiteX13" fmla="*/ 247650 w 366713"/>
              <a:gd name="connsiteY13" fmla="*/ 435768 h 490537"/>
              <a:gd name="connsiteX14" fmla="*/ 247650 w 366713"/>
              <a:gd name="connsiteY14" fmla="*/ 435768 h 490537"/>
              <a:gd name="connsiteX15" fmla="*/ 228600 w 366713"/>
              <a:gd name="connsiteY15" fmla="*/ 454818 h 490537"/>
              <a:gd name="connsiteX16" fmla="*/ 185738 w 366713"/>
              <a:gd name="connsiteY16" fmla="*/ 490537 h 490537"/>
              <a:gd name="connsiteX17" fmla="*/ 142875 w 366713"/>
              <a:gd name="connsiteY17" fmla="*/ 452437 h 490537"/>
              <a:gd name="connsiteX18" fmla="*/ 126206 w 366713"/>
              <a:gd name="connsiteY18" fmla="*/ 440531 h 490537"/>
              <a:gd name="connsiteX19" fmla="*/ 107156 w 366713"/>
              <a:gd name="connsiteY19" fmla="*/ 431006 h 490537"/>
              <a:gd name="connsiteX20" fmla="*/ 80963 w 366713"/>
              <a:gd name="connsiteY20" fmla="*/ 416718 h 490537"/>
              <a:gd name="connsiteX21" fmla="*/ 69056 w 366713"/>
              <a:gd name="connsiteY21" fmla="*/ 404812 h 490537"/>
              <a:gd name="connsiteX22" fmla="*/ 47625 w 366713"/>
              <a:gd name="connsiteY22" fmla="*/ 392906 h 490537"/>
              <a:gd name="connsiteX23" fmla="*/ 26194 w 366713"/>
              <a:gd name="connsiteY23" fmla="*/ 354806 h 490537"/>
              <a:gd name="connsiteX24" fmla="*/ 14288 w 366713"/>
              <a:gd name="connsiteY24" fmla="*/ 330993 h 490537"/>
              <a:gd name="connsiteX25" fmla="*/ 28575 w 366713"/>
              <a:gd name="connsiteY25" fmla="*/ 119062 h 490537"/>
              <a:gd name="connsiteX26" fmla="*/ 0 w 366713"/>
              <a:gd name="connsiteY26" fmla="*/ 59531 h 4905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6713" h="490537">
                <a:moveTo>
                  <a:pt x="0" y="59531"/>
                </a:moveTo>
                <a:lnTo>
                  <a:pt x="35719" y="0"/>
                </a:lnTo>
                <a:lnTo>
                  <a:pt x="335756" y="2381"/>
                </a:lnTo>
                <a:lnTo>
                  <a:pt x="366713" y="57150"/>
                </a:lnTo>
                <a:lnTo>
                  <a:pt x="352425" y="85725"/>
                </a:lnTo>
                <a:lnTo>
                  <a:pt x="342900" y="100012"/>
                </a:lnTo>
                <a:lnTo>
                  <a:pt x="338138" y="116681"/>
                </a:lnTo>
                <a:lnTo>
                  <a:pt x="338138" y="128587"/>
                </a:lnTo>
                <a:lnTo>
                  <a:pt x="352425" y="328612"/>
                </a:lnTo>
                <a:lnTo>
                  <a:pt x="345281" y="350043"/>
                </a:lnTo>
                <a:lnTo>
                  <a:pt x="335756" y="369093"/>
                </a:lnTo>
                <a:lnTo>
                  <a:pt x="309563" y="397668"/>
                </a:lnTo>
                <a:lnTo>
                  <a:pt x="269081" y="426243"/>
                </a:lnTo>
                <a:lnTo>
                  <a:pt x="247650" y="435768"/>
                </a:lnTo>
                <a:lnTo>
                  <a:pt x="247650" y="435768"/>
                </a:lnTo>
                <a:lnTo>
                  <a:pt x="228600" y="454818"/>
                </a:lnTo>
                <a:lnTo>
                  <a:pt x="185738" y="490537"/>
                </a:lnTo>
                <a:lnTo>
                  <a:pt x="142875" y="452437"/>
                </a:lnTo>
                <a:lnTo>
                  <a:pt x="126206" y="440531"/>
                </a:lnTo>
                <a:lnTo>
                  <a:pt x="107156" y="431006"/>
                </a:lnTo>
                <a:lnTo>
                  <a:pt x="80963" y="416718"/>
                </a:lnTo>
                <a:lnTo>
                  <a:pt x="69056" y="404812"/>
                </a:lnTo>
                <a:lnTo>
                  <a:pt x="47625" y="392906"/>
                </a:lnTo>
                <a:lnTo>
                  <a:pt x="26194" y="354806"/>
                </a:lnTo>
                <a:lnTo>
                  <a:pt x="14288" y="330993"/>
                </a:lnTo>
                <a:lnTo>
                  <a:pt x="28575" y="119062"/>
                </a:lnTo>
                <a:lnTo>
                  <a:pt x="0" y="59531"/>
                </a:lnTo>
                <a:close/>
              </a:path>
            </a:pathLst>
          </a:custGeom>
          <a:solidFill>
            <a:srgbClr val="FFFF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object 529">
            <a:extLst>
              <a:ext uri="{FF2B5EF4-FFF2-40B4-BE49-F238E27FC236}">
                <a16:creationId xmlns:a16="http://schemas.microsoft.com/office/drawing/2014/main" id="{26C33E8B-269D-9501-387E-B4969E7418B7}"/>
              </a:ext>
            </a:extLst>
          </p:cNvPr>
          <p:cNvPicPr/>
          <p:nvPr userDrawn="1"/>
        </p:nvPicPr>
        <p:blipFill>
          <a:blip r:embed="rId5" cstate="print">
            <a:clrChange>
              <a:clrFrom>
                <a:srgbClr val="006A00"/>
              </a:clrFrom>
              <a:clrTo>
                <a:srgbClr val="006A00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0943191" y="170286"/>
            <a:ext cx="431800" cy="521987"/>
          </a:xfrm>
          <a:prstGeom prst="rect">
            <a:avLst/>
          </a:prstGeom>
          <a:effectLst>
            <a:outerShdw blurRad="12700" dist="127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6" name="Picture 5" descr="Logo, icon&#10;&#10;Description automatically generated">
            <a:extLst>
              <a:ext uri="{FF2B5EF4-FFF2-40B4-BE49-F238E27FC236}">
                <a16:creationId xmlns:a16="http://schemas.microsoft.com/office/drawing/2014/main" id="{6DEC6DC4-9132-36C6-66F5-9B91251A593E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6173" y="1117672"/>
            <a:ext cx="3893267" cy="51099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2412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58" r:id="rId2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ABEB8A-C1B6-E98C-D759-C06A0D796AD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852057" y="3282190"/>
            <a:ext cx="9144000" cy="492443"/>
          </a:xfrm>
        </p:spPr>
        <p:txBody>
          <a:bodyPr lIns="91440" tIns="45720" rIns="91440" bIns="45720" anchor="b"/>
          <a:lstStyle/>
          <a:p>
            <a:pPr algn="ctr"/>
            <a:r>
              <a:rPr sz="2600" b="1"/>
              <a:t>HOW MSS SUPPORTS WARFIGHTING FUNCTIONS</a:t>
            </a:r>
          </a:p>
          <a:p>
            <a:pPr algn="ctr"/>
            <a:r>
              <a:rPr sz="1700" b="0"/>
              <a:t>TM-40A · TM-40B · TM-40C · TM-40D · TM-40E · TM-40F</a:t>
            </a:r>
          </a:p>
        </p:txBody>
      </p:sp>
      <p:sp>
        <p:nvSpPr>
          <p:cNvPr id="3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C5801854-AFF8-7AE9-DC62-35D4428B57A8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5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68F99201-56F1-5846-F502-599B9469BE0C}"/>
              </a:ext>
            </a:extLst>
          </p:cNvPr>
          <p:cNvSpPr txBox="1"/>
          <p:nvPr/>
        </p:nvSpPr>
        <p:spPr>
          <a:xfrm>
            <a:off x="0" y="6630439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AE28D5-6DC8-3FF0-9D86-C9BA83809A87}"/>
              </a:ext>
            </a:extLst>
          </p:cNvPr>
          <p:cNvSpPr txBox="1"/>
          <p:nvPr/>
        </p:nvSpPr>
        <p:spPr>
          <a:xfrm>
            <a:off x="4805018" y="4405608"/>
            <a:ext cx="25819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en-US" altLang="en-US" sz="1100" b="0" i="0" u="none" strike="noStrike" kern="0" cap="none" spc="0" normalizeH="0" baseline="0" noProof="0" dirty="0">
                <a:ln>
                  <a:noFill/>
                </a:ln>
                <a:solidFill>
                  <a:srgbClr val="18335F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  <a:endParaRPr lang="en-US" sz="11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A33E84-4FF3-1460-B548-AC4726622AB9}"/>
              </a:ext>
            </a:extLst>
          </p:cNvPr>
          <p:cNvSpPr txBox="1"/>
          <p:nvPr/>
        </p:nvSpPr>
        <p:spPr>
          <a:xfrm>
            <a:off x="4065243" y="4867203"/>
            <a:ext cx="4061514" cy="338554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sz="1100">
                <a:solidFill>
                  <a:srgbClr val="17325C"/>
                </a:solidFill>
              </a:rPr>
              <a:t>USAREUR-AF  ·  C2DAO  ·  MSS</a:t>
            </a:r>
          </a:p>
        </p:txBody>
      </p:sp>
    </p:spTree>
    <p:extLst>
      <p:ext uri="{BB962C8B-B14F-4D97-AF65-F5344CB8AC3E}">
        <p14:creationId xmlns:p14="http://schemas.microsoft.com/office/powerpoint/2010/main" val="2327521285"/>
      </p:ext>
    </p:extLst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LEGACY TOOL MIGRATION — WHY MSS REPLACES LEGACY TOOLS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legacy tools cannot do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Single-purpose: AFATDS (fires only), GCSS-A (logistics only), DCGS-A (intel only)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cross-domain data sharing without manual hand-jamming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common operating picture — each staff section has its own picture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What MSS adds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Single platform: all six WFFs share one data environment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Real-time cross-WFF visibility: sustainment status feeds maneuver planning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Ontology layer: relationships between data are explicit, not implicit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AIP layer: AI-assisted analysis available to all WFFs simultaneously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Migration principle: MSS does not delete legacy workflows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It provides a data integration layer that cross-references legacy outputs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GCSS-Army reconciliation, AFATDS handoff, DCGS-A data import all documented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WFF TRACK ENROLLMENT AND PREREQUISITES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Hard Prerequisite for ALL WFF tracks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TM-10 → TM-20 → TM-30 → TM-40 (WFF track)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No direct enrollment into TM-40A–F without TM-30 completion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WFF track selection: based on duty position and MOS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S2/G2 / 35-series → TM-40A (Intelligence)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FA / 13-series / 14-series → TM-40B (Fires)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S3/G3 / 11-series / 19-series / 12-series / 15-series → TM-40C (M&amp;M)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S4/G4 / 90-series / 91-series / 92-series / 88-series → TM-40D (Sustainment)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Protection Officer / 31-series / CBRN / AT → TM-40E (Protection)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CG / DCG / CoS / XO / Battle Captain / staff officers → TM-40F (Mission Command)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Multiple track enrollment: authorized for multi-functional officers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Specialist tracks (TM-40G–L) are separate from WFF tracks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THE SIX WARFIGHTING FUNCTIONS AND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MSS is not a single-function tool — it is the common data layer for all six WFFs</a:t>
            </a:r>
          </a:p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Each WFF has its own TM-40 track (A–F) with doctrine-aligned workflows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Warfighting Function Tracks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TM-40A — Intelligence (IPOE, all-source analysis, targeting)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TM-40B — Fires (D3A, FSC, AMD, C-RAM, joint fires)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TM-40C — Movement &amp; Maneuver (MDMP, routes, force tracking)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TM-40D — Sustainment (supply chain, maintenance, transport)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TM-40E — Protection (CRM, CBRN, AT/FP, survivability)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TM-40F — Mission Command (battle rhythm, COP, CCIR, staff integration)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Prerequisite: TM-30 (Advanced Builder) required for all WFF tracks</a:t>
            </a:r>
          </a:p>
        </p:txBody>
      </p:sp>
    </p:spTree>
    <p:extLst>
      <p:ext uri="{BB962C8B-B14F-4D97-AF65-F5344CB8AC3E}">
        <p14:creationId xmlns:p14="http://schemas.microsoft.com/office/powerpoint/2010/main" val="229586251"/>
      </p:ext>
    </p:extLst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INTELLIGENCE (TM-40A) — IPOE AND ANALYSIS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Core Functions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Intelligence Preparation of the Battlefield (IPOE) — all four steps in MSS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All-source fusion: GEOINT, SIGINT, HUMINT, OSINT, MASINT, TECHINT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Pattern of Life, SIGACT analysis, link analysis and network mapping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Collection &amp; Targeting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PIR/IR management, RFI workflow, collection synchronization matrix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Intelligence support to targeting: HVT/HPT lists, D3A, BDA tracking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Products &amp; Dissemination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INTSUM standards, MSS dashboard as intelligence product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Classification handling within MSS workspaces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Legacy Tool Migration: DCGS-A → MSS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FIRES (TM-40B) — TARGETING AND FIRE SUPPORT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Core Functions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D3A process: Decide (HPTL/AGM), Detect (sensor feeds), Deliver, Assess (BDA)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Fire support plan data management and FSCM visualization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13F FSO workflow — fire support execution matrix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Air Defense and C-RAM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Air picture visualization, AMD system employment status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C-RAM tracker, Q-36/Q-37 radar data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Critical Asset List / Defended Asset List management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Joint Fires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JTAC/JFO workflows, Air Tasking Order data, airspace deconfliction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Legacy Tool Migration: AFATDS → MSS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MOVEMENT &amp; MANEUVER (TM-40C) — OPERATIONS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Operational Planning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Full MDMP support: COA development, OPORD visualization, task organization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FRAGO management and version control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Route Planning and Mobility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MSR/ASR management, obstacle reports, bridge classification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Route clearance tracking, breach planning data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Force Tracking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Blue force tracking data integration, unit location reporting standards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Equipment tracking and status, combat power reporting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Aviation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Air corridor management, UAS deconfliction, air assault data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Legacy Tool Migration: CPCE / FBCB2 → MSS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SUSTAINMENT (TM-40D) — LOGISTICS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Supply Chain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All supply classes tracked in MSS (I–X); push vs. pull visualization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92A workflow, distribution management dashboard, threshold alerts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Maintenance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Equipment readiness and C-rating tracking (AR 700-138)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PMCS status, work order management, GCSS-Army integration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Transportation and Ammunition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Convoy planning, movement requests, vehicle readiness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Ammunition basic load, ASR/CSR tracking, DODIC management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Personnel and HR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PERSTAT management, casualty reporting, theater strength management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Legacy Tool Migration: GCSS-Army / ULLS → MSS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PROTECTION (TM-40E) — CRM AND FORCE PROTECTION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Composite Risk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Hazard identification, risk scoring, control measures tracking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Residual risk acceptance and approving authority documentation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CBRN Defense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CBRN threat data, NBC 1–6 reports, contamination control points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Detection equipment status, decontamination site management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Antiterrorism and Force Protection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FPCON tracking, RAM management, threat/vulnerability assessments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Physical Security and Survivability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Entry control point data, base perimeter visualization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Fighting position tracking, hardening status for key facilities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Legacy Tool Migration: APERP / manual tracking → MSS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MISSION COMMAND (TM-40F) — STAFF INTEGRATION IN MSS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Staff Section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S1–S6/G1–G6 role-specific MSS workflows defined in TM-40F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XO as MSS governance authority; battle captain as shift operator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Operations Process Support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Full MDMP planning, pre-execution checks, battle tracking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Continuous assessment: MOE/MOP framework on MSS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Battle Rhythm Management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BUA, CUB, targeting meetings, logistics sync, readiness reviews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Commander's Update Brief — decision product standards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Common Operating Picture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Unit status, logistics, intelligence, and threat layers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COP currency standards (data freshness) and subordinate access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CCIR Framework: PIR, FFIR, EEFI — loaded and monitored in MSS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TextBox 2">
            <a:extLst>
              <a:ext uri="{FF2B5EF4-FFF2-40B4-BE49-F238E27FC236}">
                <a16:creationId xmlns:a16="http://schemas.microsoft.com/office/drawing/2014/main" id="{8E715E04-BA43-421C-27BE-4D6053801C15}"/>
              </a:ext>
            </a:extLst>
          </p:cNvPr>
          <p:cNvSpPr txBox="1"/>
          <p:nvPr/>
        </p:nvSpPr>
        <p:spPr>
          <a:xfrm>
            <a:off x="1062990" y="208526"/>
            <a:ext cx="609447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1400" b="1">
                <a:solidFill>
                  <a:srgbClr val="17325C"/>
                </a:solidFill>
              </a:rPr>
              <a:t>HOW MSS SUPPORTS WARFIGHTING FUNCTIONS  ·  TM-40 WFF</a:t>
            </a:r>
            <a:endParaRPr lang="en-CA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hlSlideMaster.BlankHeader" descr="CLASSIFICATION: UNCLASSIFIED//REL TO CAN, NATO">
            <a:extLst>
              <a:ext uri="{FF2B5EF4-FFF2-40B4-BE49-F238E27FC236}">
                <a16:creationId xmlns:a16="http://schemas.microsoft.com/office/drawing/2014/main" id="{29BF3DA0-AD4D-B0FA-DC24-FE551C0CC702}"/>
              </a:ext>
            </a:extLst>
          </p:cNvPr>
          <p:cNvSpPr txBox="1"/>
          <p:nvPr/>
        </p:nvSpPr>
        <p:spPr>
          <a:xfrm>
            <a:off x="0" y="0"/>
            <a:ext cx="12192000" cy="230832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ctr"/>
            <a:r>
              <a:rPr lang="en-CA" sz="900" b="1" i="0" u="none" baseline="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UNCLASSIFIED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84985785-28F3-F833-8C85-F13A81C47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6629400"/>
            <a:ext cx="12188952" cy="228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900" b="1">
                <a:solidFill>
                  <a:srgbClr val="7030A0"/>
                </a:solidFill>
              </a:rPr>
              <a:t>UNCLASSIFIED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37160" y="731520"/>
            <a:ext cx="11914632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 b="1">
                <a:solidFill>
                  <a:srgbClr val="17325C"/>
                </a:solidFill>
              </a:rPr>
              <a:t>CROSS-WFF DATA FLOWS AND DECISION ADVANTAGE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37160" y="1207008"/>
            <a:ext cx="11914632" cy="18288"/>
          </a:xfrm>
          <a:prstGeom prst="rect">
            <a:avLst/>
          </a:prstGeom>
          <a:noFill/>
          <a:solidFill>
            <a:srgbClr val="C89A00"/>
          </a:solidFill>
        </p:spPr>
        <p:txBody>
          <a:bodyPr wrap="none">
            <a:spAutoFit/>
          </a:bodyPr>
          <a:lstStyle/>
          <a:p/>
        </p:txBody>
      </p:sp>
      <p:sp>
        <p:nvSpPr>
          <p:cNvPr id="11" name="TextBox 10"/>
          <p:cNvSpPr txBox="1"/>
          <p:nvPr/>
        </p:nvSpPr>
        <p:spPr>
          <a:xfrm>
            <a:off x="137160" y="1280160"/>
            <a:ext cx="11914632" cy="51663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300"/>
              </a:spcBef>
            </a:pPr>
            <a:r>
              <a:rPr sz="1250">
                <a:solidFill>
                  <a:srgbClr val="18335F"/>
                </a:solidFill>
              </a:rPr>
              <a:t>▪  MSS creates a unified data environment — no WFF operates in isolation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Intelligence → Fires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S2 provides targeting data; S3/FSO coordinates delivery and BDA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Intelligence-fires integration checklist governs workspace access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Operations → Sustainment Integration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S3 OPORD drives logistics synchronization (S4 distribution sync)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Readiness data (S4/S1) feeds combat power reporting (S3)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Protection → All WFFs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CRM and AT/FP feeds into all operational planning products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CBRN data informs M&amp;M route planning and staging area selection</a:t>
            </a:r>
          </a:p>
          <a:p>
            <a:pPr>
              <a:spcBef>
                <a:spcPts val="800"/>
              </a:spcBef>
            </a:pPr>
            <a:r>
              <a:rPr sz="1250" b="1">
                <a:solidFill>
                  <a:srgbClr val="17325C"/>
                </a:solidFill>
              </a:rPr>
              <a:t>Mission Command — the integrator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TM-40F ties all five WFFs into a coherent COP and battle rhythm</a:t>
            </a:r>
          </a:p>
          <a:p>
            <a:pPr>
              <a:spcBef>
                <a:spcPts val="100"/>
              </a:spcBef>
            </a:pPr>
            <a:r>
              <a:rPr sz="1150">
                <a:solidFill>
                  <a:srgbClr val="264D7E"/>
                </a:solidFill>
              </a:rPr>
              <a:t>    –  Decision advantage emerges from timely, accurate cross-WFF data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itle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tandard Slide 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'1.0' encoding='UTF-8' standalone='yes'?>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1B12DE73CE5F54CA52A3C1EDD328F5B" ma:contentTypeVersion="3" ma:contentTypeDescription="Create a new document." ma:contentTypeScope="" ma:versionID="72069410d474a71a0bb69be6a8c60ac8">
  <xsd:schema xmlns:xsd="http://www.w3.org/2001/XMLSchema" xmlns:xs="http://www.w3.org/2001/XMLSchema" xmlns:p="http://schemas.microsoft.com/office/2006/metadata/properties" xmlns:ns2="f64051cc-6aa4-41cc-9162-9e63a73fdec7" targetNamespace="http://schemas.microsoft.com/office/2006/metadata/properties" ma:root="true" ma:fieldsID="30684f360ba2892a6954467fe3603677" ns2:_="">
    <xsd:import namespace="f64051cc-6aa4-41cc-9162-9e63a73fde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4051cc-6aa4-41cc-9162-9e63a73fdec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class:Classification xmlns:class="urn:us:gov:cia:enterprise:schema:Classification:2.3" dateClassified="2025-04-30" portionMarking="false" caveat="false" tool="Desktop" toolVersion="202420">
  <class:ClassificationMarking type="USClassificationMarking" value="UNCLASSIFIED"/>
  <class:ClassifiedBy>Shadrach Hicks</class:ClassifiedBy>
  <class:ClassificationHeader>
    <class:ClassificationBanner>UNCLASSIFIED</class:ClassificationBanner>
    <class:SCICaveat/>
    <class:DescriptiveMarkings/>
  </class:ClassificationHeader>
  <class:ClassificationFooter>
    <class:DescriptiveMarkings/>
    <class:ClassificationBanner>UNCLASSIFIED</class:ClassificationBanner>
  </class:ClassificationFooter>
</class:Classification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7A62D9D-827F-4313-9EB5-AFC7A3CFDC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EF77975-79F6-4C75-B509-3C1E0AD17F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64051cc-6aa4-41cc-9162-9e63a73fde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AC345DC-8C3C-4045-A552-3671F45717F5}">
  <ds:schemaRefs>
    <ds:schemaRef ds:uri="urn:us:gov:cia:enterprise:schema:Classification:2.3"/>
  </ds:schemaRefs>
</ds:datastoreItem>
</file>

<file path=customXml/itemProps4.xml><?xml version="1.0" encoding="utf-8"?>
<ds:datastoreItem xmlns:ds="http://schemas.openxmlformats.org/officeDocument/2006/customXml" ds:itemID="{75441766-B0AA-4230-8FAD-516F41626D51}">
  <ds:schemaRefs>
    <ds:schemaRef ds:uri="http://schemas.openxmlformats.org/package/2006/metadata/core-properties"/>
    <ds:schemaRef ds:uri="http://schemas.microsoft.com/office/2006/metadata/properties"/>
    <ds:schemaRef ds:uri="http://schemas.microsoft.com/office/2006/documentManagement/types"/>
    <ds:schemaRef ds:uri="http://purl.org/dc/dcmitype/"/>
    <ds:schemaRef ds:uri="f64051cc-6aa4-41cc-9162-9e63a73fdec7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</ds:schemaRefs>
</ds:datastoreItem>
</file>

<file path=docMetadata/LabelInfo.xml><?xml version="1.0" encoding="utf-8"?>
<clbl:labelList xmlns:clbl="http://schemas.microsoft.com/office/2020/mipLabelMetadata">
  <clbl:label id="{554eecc5-e26c-4620-b240-5a8bb326c33d}" enabled="1" method="Privileged" siteId="{fae6d70f-954b-4811-92b6-0530d6f84c43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1377</TotalTime>
  <Words>7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2" baseType="lpstr">
      <vt:lpstr>Aptos</vt:lpstr>
      <vt:lpstr>arial</vt:lpstr>
      <vt:lpstr>arial</vt:lpstr>
      <vt:lpstr>Calibri</vt:lpstr>
      <vt:lpstr>Franklin Gothic Demi</vt:lpstr>
      <vt:lpstr>Franklin Gothic Demi Cond</vt:lpstr>
      <vt:lpstr>Franklin Gothic Medium</vt:lpstr>
      <vt:lpstr>Franklin Gothic Medium Cond</vt:lpstr>
      <vt:lpstr>Title Slide</vt:lpstr>
      <vt:lpstr>Standard Slide </vt:lpstr>
      <vt:lpstr>Title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Schiff, Benjamin E MAJ USARMY USAREUR-AF (USA)</dc:creator>
  <cp:keywords>Classification=UNCLASSIFIED, Caveat=NATO</cp:keywords>
  <cp:lastModifiedBy>Hater, Andrew D CPT USARMY USAREUR-AF (USA)</cp:lastModifiedBy>
  <cp:revision>10</cp:revision>
  <cp:lastPrinted>2024-08-20T10:58:15Z</cp:lastPrinted>
  <dcterms:created xsi:type="dcterms:W3CDTF">2023-11-09T18:36:45Z</dcterms:created>
  <dcterms:modified xsi:type="dcterms:W3CDTF">2026-03-14T12:17:13Z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9bab5c8b-586e-4fd8-8a5a-4ef50aff8ba9</vt:lpwstr>
  </property>
  <property fmtid="{D5CDD505-2E9C-101B-9397-08002B2CF9AE}" pid="3" name="Classification">
    <vt:lpwstr>UNCLASSIFIED</vt:lpwstr>
  </property>
  <property fmtid="{D5CDD505-2E9C-101B-9397-08002B2CF9AE}" pid="4" name="Caveat">
    <vt:lpwstr>NATO2</vt:lpwstr>
  </property>
  <property fmtid="{D5CDD505-2E9C-101B-9397-08002B2CF9AE}" pid="5" name="MediaServiceImageTags">
    <vt:lpwstr/>
  </property>
  <property fmtid="{D5CDD505-2E9C-101B-9397-08002B2CF9AE}" pid="6" name="ContentTypeId">
    <vt:lpwstr>0x010100B1B12DE73CE5F54CA52A3C1EDD328F5B</vt:lpwstr>
  </property>
  <property fmtid="{D5CDD505-2E9C-101B-9397-08002B2CF9AE}" pid="7" name="AACG_OFFICE_DLL">
    <vt:bool>true</vt:bool>
  </property>
  <property fmtid="{D5CDD505-2E9C-101B-9397-08002B2CF9AE}" pid="8" name="AACG_Created">
    <vt:bool>true</vt:bool>
  </property>
  <property fmtid="{D5CDD505-2E9C-101B-9397-08002B2CF9AE}" pid="9" name="AACG_DescMarkings">
    <vt:lpwstr/>
  </property>
  <property fmtid="{D5CDD505-2E9C-101B-9397-08002B2CF9AE}" pid="10" name="AACG_AddMark">
    <vt:lpwstr/>
  </property>
  <property fmtid="{D5CDD505-2E9C-101B-9397-08002B2CF9AE}" pid="11" name="AACG_Header">
    <vt:lpwstr>UNCLASSIFIED</vt:lpwstr>
  </property>
  <property fmtid="{D5CDD505-2E9C-101B-9397-08002B2CF9AE}" pid="12" name="AACG_Footer">
    <vt:lpwstr>_x000d_UNCLASSIFIED</vt:lpwstr>
  </property>
  <property fmtid="{D5CDD505-2E9C-101B-9397-08002B2CF9AE}" pid="13" name="AACG_ClassBlock">
    <vt:lpwstr/>
  </property>
  <property fmtid="{D5CDD505-2E9C-101B-9397-08002B2CF9AE}" pid="14" name="AACG_ClassType">
    <vt:lpwstr>USClassificationMarking</vt:lpwstr>
  </property>
  <property fmtid="{D5CDD505-2E9C-101B-9397-08002B2CF9AE}" pid="15" name="AACG_DeclOnList">
    <vt:lpwstr/>
  </property>
  <property fmtid="{D5CDD505-2E9C-101B-9397-08002B2CF9AE}" pid="16" name="AACG_USAF_Derivatives">
    <vt:lpwstr/>
  </property>
  <property fmtid="{D5CDD505-2E9C-101B-9397-08002B2CF9AE}" pid="17" name="AACG_SCI_Other">
    <vt:lpwstr/>
  </property>
  <property fmtid="{D5CDD505-2E9C-101B-9397-08002B2CF9AE}" pid="18" name="AACG_Dissem_Other">
    <vt:lpwstr/>
  </property>
  <property fmtid="{D5CDD505-2E9C-101B-9397-08002B2CF9AE}" pid="19" name="PortionWaiver">
    <vt:lpwstr/>
  </property>
  <property fmtid="{D5CDD505-2E9C-101B-9397-08002B2CF9AE}" pid="20" name="AACG_OrconOriginator">
    <vt:lpwstr/>
  </property>
  <property fmtid="{D5CDD505-2E9C-101B-9397-08002B2CF9AE}" pid="21" name="AACG_OrconRecipients">
    <vt:lpwstr/>
  </property>
  <property fmtid="{D5CDD505-2E9C-101B-9397-08002B2CF9AE}" pid="22" name="AACG_SatWarningType">
    <vt:lpwstr/>
  </property>
  <property fmtid="{D5CDD505-2E9C-101B-9397-08002B2CF9AE}" pid="23" name="AACG_NatoWarningClassLevel">
    <vt:lpwstr/>
  </property>
  <property fmtid="{D5CDD505-2E9C-101B-9397-08002B2CF9AE}" pid="24" name="AACG_Version">
    <vt:lpwstr>202420</vt:lpwstr>
  </property>
  <property fmtid="{D5CDD505-2E9C-101B-9397-08002B2CF9AE}" pid="25" name="AACG_CustomClassXMLPart">
    <vt:lpwstr>{EAC345DC-8C3C-4045-A552-3671F45717F5}</vt:lpwstr>
  </property>
</Properties>
</file>