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docMetadata/LabelInfo.xml" ContentType="application/vnd.ms-office.classificationlabel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revisionInfo.xml" ContentType="application/vnd.ms-powerpoint.revisioninfo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6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  <p:sldMasterId id="2147483656" r:id="rId6"/>
  </p:sldMasterIdLst>
  <p:notesMasterIdLst>
    <p:notesMasterId r:id="rId9"/>
  </p:notesMasterIdLst>
  <p:handoutMasterIdLst>
    <p:handoutMasterId r:id="rId10"/>
  </p:handoutMasterIdLst>
  <p:sldIdLst>
    <p:sldId id="408" r:id="rId7"/>
    <p:sldId id="266" r:id="rId8"/>
    <p:sldId id="409" r:id="rId16"/>
    <p:sldId id="410" r:id="rId17"/>
    <p:sldId id="411" r:id="rId18"/>
    <p:sldId id="412" r:id="rId19"/>
    <p:sldId id="413" r:id="rId20"/>
    <p:sldId id="414" r:id="rId21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315B"/>
    <a:srgbClr val="007A33"/>
    <a:srgbClr val="18335F"/>
    <a:srgbClr val="14A89C"/>
    <a:srgbClr val="E33525"/>
    <a:srgbClr val="6BB572"/>
    <a:srgbClr val="D4E0F4"/>
    <a:srgbClr val="B9CDED"/>
    <a:srgbClr val="55AB5D"/>
    <a:srgbClr val="35B5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2792B2E-49A2-402D-A26B-5C538659EFC8}" v="122" dt="2026-02-11T14:00:46.117"/>
    <p1510:client id="{463AD0CE-DD73-4DA3-99F2-0704B0E55521}" v="262" dt="2026-02-11T10:53:40.130"/>
    <p1510:client id="{6D831AC9-A3F8-FED7-23CC-34E2FE2DA58E}" v="8" dt="2026-02-11T10:10:32.85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918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4608" y="1032"/>
      </p:cViewPr>
      <p:guideLst/>
    </p:cSldViewPr>
  </p:notes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customXml" Target="../customXml/item4.xml"/><Relationship Id="rId5" Type="http://schemas.openxmlformats.org/officeDocument/2006/relationships/slideMaster" Target="slideMasters/slideMaster1.xml"/><Relationship Id="rId6" Type="http://schemas.openxmlformats.org/officeDocument/2006/relationships/slideMaster" Target="slideMasters/slideMaster2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0" Type="http://schemas.openxmlformats.org/officeDocument/2006/relationships/handoutMaster" Target="handoutMasters/handout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5" Type="http://schemas.microsoft.com/office/2015/10/relationships/revisionInfo" Target="revisionInfo.xml"/><Relationship Id="rId16" Type="http://schemas.openxmlformats.org/officeDocument/2006/relationships/slide" Target="slides/slide3.xml"/><Relationship Id="rId17" Type="http://schemas.openxmlformats.org/officeDocument/2006/relationships/slide" Target="slides/slide4.xml"/><Relationship Id="rId18" Type="http://schemas.openxmlformats.org/officeDocument/2006/relationships/slide" Target="slides/slide5.xml"/><Relationship Id="rId19" Type="http://schemas.openxmlformats.org/officeDocument/2006/relationships/slide" Target="slides/slide6.xml"/><Relationship Id="rId20" Type="http://schemas.openxmlformats.org/officeDocument/2006/relationships/slide" Target="slides/slide7.xml"/><Relationship Id="rId21" Type="http://schemas.openxmlformats.org/officeDocument/2006/relationships/slide" Target="slides/slide8.xml"/></Relationships>
</file>

<file path=ppt/handoutMasters/_rels/handout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0ADADEB-4281-237A-DFA4-F48BC050D0A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217722-4BCC-638B-7C83-EB41553C8E1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C9A975-6FC3-4939-A82D-0C7EB457A410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6655B00-7AEB-18E9-156C-FB575CEE5D7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3E733EE-4555-1770-2A4C-00CFAE4FBA2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CEB839-8834-49B1-9A1E-0BEF01290A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4970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5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5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BB995F2B-7481-44A3-AD31-CCFCA44A813A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5963" y="1162050"/>
            <a:ext cx="5578475" cy="3138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3"/>
            <a:ext cx="5608320" cy="3660458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3037840" cy="46643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8"/>
            <a:ext cx="3037840" cy="46643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7C0CC641-8F98-4103-9AA8-4ECF5A0510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8100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32DF65-F599-38E0-9D95-C4D556A2DD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52057" y="3183870"/>
            <a:ext cx="9144000" cy="490259"/>
          </a:xfrm>
          <a:prstGeom prst="rect">
            <a:avLst/>
          </a:prstGeom>
          <a:ln>
            <a:noFill/>
          </a:ln>
        </p:spPr>
        <p:txBody>
          <a:bodyPr anchor="b"/>
          <a:lstStyle>
            <a:lvl1pPr algn="l">
              <a:defRPr sz="3200">
                <a:solidFill>
                  <a:schemeClr val="bg1"/>
                </a:solidFill>
                <a:latin typeface="Franklin Gothic Medium" panose="020B06030201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942122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lSlideMaster.BlankHeader" descr="CLASSIFICATION: UNCLASSIFIED//REL TO CAN, NATO"/>
          <p:cNvSpPr txBox="1"/>
          <p:nvPr userDrawn="1"/>
        </p:nvSpPr>
        <p:spPr>
          <a:xfrm>
            <a:off x="0" y="0"/>
            <a:ext cx="12192000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1000" b="1" i="0" u="none" baseline="0">
                <a:solidFill>
                  <a:schemeClr val="bg1"/>
                </a:solidFill>
                <a:latin typeface="arial" panose="020B0604020202020204" pitchFamily="34" charset="0"/>
              </a:rPr>
              <a:t>CUI//REL TO USA, NATO</a:t>
            </a:r>
          </a:p>
        </p:txBody>
      </p:sp>
      <p:sp>
        <p:nvSpPr>
          <p:cNvPr id="2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E57D0782-9828-DDF2-EDB3-1C9A429C2271}"/>
              </a:ext>
            </a:extLst>
          </p:cNvPr>
          <p:cNvSpPr txBox="1"/>
          <p:nvPr userDrawn="1"/>
        </p:nvSpPr>
        <p:spPr>
          <a:xfrm>
            <a:off x="0" y="6611779"/>
            <a:ext cx="12192000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1000" b="1" i="0" u="none" baseline="0">
                <a:solidFill>
                  <a:schemeClr val="bg1"/>
                </a:solidFill>
                <a:latin typeface="arial" panose="020B0604020202020204" pitchFamily="34" charset="0"/>
              </a:rPr>
              <a:t>CUI//REL TO USA, NATO</a:t>
            </a:r>
          </a:p>
        </p:txBody>
      </p:sp>
    </p:spTree>
    <p:extLst>
      <p:ext uri="{BB962C8B-B14F-4D97-AF65-F5344CB8AC3E}">
        <p14:creationId xmlns:p14="http://schemas.microsoft.com/office/powerpoint/2010/main" val="427519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E0865E3A-0875-BC3D-AC1C-BA7AB625FB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97527" y="6652985"/>
            <a:ext cx="350520" cy="185738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latin typeface="Franklin Gothic Demi Cond" panose="020B0706030402020204" pitchFamily="34" charset="0"/>
              </a:defRPr>
            </a:lvl1pPr>
          </a:lstStyle>
          <a:p>
            <a:fld id="{871F8A0E-E126-4E4A-8440-333DA579F008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93B314D-DC9D-74EC-5306-9BDAD410377A}"/>
              </a:ext>
            </a:extLst>
          </p:cNvPr>
          <p:cNvSpPr/>
          <p:nvPr userDrawn="1"/>
        </p:nvSpPr>
        <p:spPr>
          <a:xfrm>
            <a:off x="0" y="206375"/>
            <a:ext cx="638175" cy="431800"/>
          </a:xfrm>
          <a:prstGeom prst="rect">
            <a:avLst/>
          </a:prstGeom>
          <a:solidFill>
            <a:srgbClr val="17315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>
                <a:latin typeface="Franklin Gothic Medium Cond" panose="020B0606030402020204" pitchFamily="34" charset="0"/>
                <a:cs typeface="Gisha" panose="020B0502040204020203" pitchFamily="34" charset="-79"/>
              </a:rPr>
              <a:t>U.S. ARMY</a:t>
            </a:r>
          </a:p>
          <a:p>
            <a:r>
              <a:rPr lang="en-US" sz="900">
                <a:latin typeface="Franklin Gothic Medium Cond" panose="020B0606030402020204" pitchFamily="34" charset="0"/>
                <a:cs typeface="Gisha" panose="020B0502040204020203" pitchFamily="34" charset="-79"/>
              </a:rPr>
              <a:t>EUROPE</a:t>
            </a:r>
            <a:br>
              <a:rPr lang="en-US" sz="900">
                <a:latin typeface="Franklin Gothic Medium Cond" panose="020B0606030402020204" pitchFamily="34" charset="0"/>
                <a:cs typeface="Gisha" panose="020B0502040204020203" pitchFamily="34" charset="-79"/>
              </a:rPr>
            </a:br>
            <a:r>
              <a:rPr lang="en-US" sz="900">
                <a:latin typeface="Franklin Gothic Medium Cond" panose="020B0606030402020204" pitchFamily="34" charset="0"/>
                <a:cs typeface="Gisha" panose="020B0502040204020203" pitchFamily="34" charset="-79"/>
              </a:rPr>
              <a:t>&amp; AFRICA</a:t>
            </a:r>
          </a:p>
        </p:txBody>
      </p:sp>
    </p:spTree>
    <p:extLst>
      <p:ext uri="{BB962C8B-B14F-4D97-AF65-F5344CB8AC3E}">
        <p14:creationId xmlns:p14="http://schemas.microsoft.com/office/powerpoint/2010/main" val="2452036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EAC6F9-AC9F-84FB-7F37-5FF05AF27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586408A-440A-3618-782A-04FD90050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A782D-2A4A-407B-A19B-CE3E0EB33462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62B866-3835-1DBB-3EEA-766D3BAC6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6BCE51-6783-29CC-CBE3-ED5730FDC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187072-E7F1-4C19-9E98-96DEAF7C22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18592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Relationship Id="rId4" Type="http://schemas.openxmlformats.org/officeDocument/2006/relationships/image" Target="../media/image1.png"/><Relationship Id="rId5" Type="http://schemas.openxmlformats.org/officeDocument/2006/relationships/image" Target="../media/image2.png"/></Relationships>
</file>

<file path=ppt/slideMasters/_rels/slideMaster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slideLayout" Target="../slideLayouts/slideLayout4.xml"/><Relationship Id="rId3" Type="http://schemas.openxmlformats.org/officeDocument/2006/relationships/theme" Target="../theme/theme2.xml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7">
            <a:extLst>
              <a:ext uri="{FF2B5EF4-FFF2-40B4-BE49-F238E27FC236}">
                <a16:creationId xmlns:a16="http://schemas.microsoft.com/office/drawing/2014/main" id="{301D12D0-C067-0E7E-5B6A-70C9F9D73C9D}"/>
              </a:ext>
            </a:extLst>
          </p:cNvPr>
          <p:cNvPicPr/>
          <p:nvPr userDrawn="1"/>
        </p:nvPicPr>
        <p:blipFill>
          <a:blip r:embed="rId4"/>
          <a:stretch/>
        </p:blipFill>
        <p:spPr>
          <a:xfrm>
            <a:off x="713880" y="0"/>
            <a:ext cx="552960" cy="713520"/>
          </a:xfrm>
          <a:prstGeom prst="rect">
            <a:avLst/>
          </a:prstGeom>
          <a:ln>
            <a:noFill/>
          </a:ln>
        </p:spPr>
      </p:pic>
      <p:sp>
        <p:nvSpPr>
          <p:cNvPr id="25" name="CustomShape 1">
            <a:extLst>
              <a:ext uri="{FF2B5EF4-FFF2-40B4-BE49-F238E27FC236}">
                <a16:creationId xmlns:a16="http://schemas.microsoft.com/office/drawing/2014/main" id="{485D91C9-3496-74D4-68D4-E929EE6279E7}"/>
              </a:ext>
            </a:extLst>
          </p:cNvPr>
          <p:cNvSpPr/>
          <p:nvPr userDrawn="1"/>
        </p:nvSpPr>
        <p:spPr>
          <a:xfrm>
            <a:off x="51120" y="6604200"/>
            <a:ext cx="1683720" cy="250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050" b="0" i="1" strike="noStrike" spc="-1">
                <a:solidFill>
                  <a:srgbClr val="FFFFFF"/>
                </a:solidFill>
                <a:latin typeface="Franklin Gothic Demi"/>
              </a:rPr>
              <a:t>STRONGER TOGETHER</a:t>
            </a:r>
            <a:endParaRPr lang="en-US" sz="1050" b="0" strike="noStrike" spc="-1">
              <a:latin typeface="Arial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CB11185-54EB-877D-0649-86E1A3CF45DC}"/>
              </a:ext>
            </a:extLst>
          </p:cNvPr>
          <p:cNvSpPr txBox="1"/>
          <p:nvPr userDrawn="1"/>
        </p:nvSpPr>
        <p:spPr>
          <a:xfrm>
            <a:off x="10524258" y="6600283"/>
            <a:ext cx="10547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i="1" kern="1200">
                <a:solidFill>
                  <a:prstClr val="white"/>
                </a:solidFill>
                <a:latin typeface="Arial"/>
              </a:rPr>
              <a:t>20 AUG 24</a:t>
            </a:r>
            <a:endParaRPr kumimoji="0" lang="en-US" sz="800" b="1" i="1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13925F3-B8CD-0466-070D-41F4E005AE98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1999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9431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">
            <a:extLst>
              <a:ext uri="{FF2B5EF4-FFF2-40B4-BE49-F238E27FC236}">
                <a16:creationId xmlns:a16="http://schemas.microsoft.com/office/drawing/2014/main" id="{19BFCBB0-49E2-1DF3-CA77-3EDCA8BA82AE}"/>
              </a:ext>
            </a:extLst>
          </p:cNvPr>
          <p:cNvPicPr/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1102"/>
            <a:ext cx="12187439" cy="6855434"/>
          </a:xfrm>
          <a:prstGeom prst="rect">
            <a:avLst/>
          </a:prstGeom>
          <a:ln>
            <a:noFill/>
          </a:ln>
        </p:spPr>
      </p:pic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1FDD424F-C8B5-7EC0-EBB0-384358D3FE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97527" y="6652985"/>
            <a:ext cx="350520" cy="185738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latin typeface="Franklin Gothic Demi Cond" panose="020B0706030402020204" pitchFamily="34" charset="0"/>
              </a:defRPr>
            </a:lvl1pPr>
          </a:lstStyle>
          <a:p>
            <a:fld id="{871F8A0E-E126-4E4A-8440-333DA579F008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405D163-4D52-F1AB-BA97-43F1FEBB9547}"/>
              </a:ext>
            </a:extLst>
          </p:cNvPr>
          <p:cNvSpPr/>
          <p:nvPr userDrawn="1"/>
        </p:nvSpPr>
        <p:spPr>
          <a:xfrm>
            <a:off x="11114928" y="206375"/>
            <a:ext cx="1074793" cy="431800"/>
          </a:xfrm>
          <a:prstGeom prst="rect">
            <a:avLst/>
          </a:prstGeom>
          <a:solidFill>
            <a:srgbClr val="17315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900">
                <a:latin typeface="Franklin Gothic Medium Cond" panose="020B0606030402020204" pitchFamily="34" charset="0"/>
                <a:cs typeface="Gisha" panose="020B0502040204020203" pitchFamily="34" charset="-79"/>
              </a:rPr>
              <a:t>NATO ALLIED </a:t>
            </a:r>
          </a:p>
          <a:p>
            <a:pPr algn="r"/>
            <a:r>
              <a:rPr lang="en-US" sz="900">
                <a:latin typeface="Franklin Gothic Medium Cond" panose="020B0606030402020204" pitchFamily="34" charset="0"/>
                <a:cs typeface="Gisha" panose="020B0502040204020203" pitchFamily="34" charset="-79"/>
              </a:rPr>
              <a:t>LAND COMMAND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97B09D3-7306-306D-B12F-D66D4C517E3D}"/>
              </a:ext>
            </a:extLst>
          </p:cNvPr>
          <p:cNvSpPr/>
          <p:nvPr userDrawn="1"/>
        </p:nvSpPr>
        <p:spPr>
          <a:xfrm>
            <a:off x="0" y="206375"/>
            <a:ext cx="638175" cy="431800"/>
          </a:xfrm>
          <a:prstGeom prst="rect">
            <a:avLst/>
          </a:prstGeom>
          <a:solidFill>
            <a:srgbClr val="17315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dirty="0">
                <a:latin typeface="Franklin Gothic Medium Cond" panose="020B0606030402020204" pitchFamily="34" charset="0"/>
                <a:cs typeface="Gisha" panose="020B0502040204020203" pitchFamily="34" charset="-79"/>
              </a:rPr>
              <a:t>U.S. ARMY</a:t>
            </a:r>
          </a:p>
          <a:p>
            <a:r>
              <a:rPr lang="en-US" sz="900" dirty="0">
                <a:latin typeface="Franklin Gothic Medium Cond" panose="020B0606030402020204" pitchFamily="34" charset="0"/>
                <a:cs typeface="Gisha" panose="020B0502040204020203" pitchFamily="34" charset="-79"/>
              </a:rPr>
              <a:t>EUROPE</a:t>
            </a:r>
            <a:br>
              <a:rPr lang="en-US" sz="900" dirty="0">
                <a:latin typeface="Franklin Gothic Medium Cond" panose="020B0606030402020204" pitchFamily="34" charset="0"/>
                <a:cs typeface="Gisha" panose="020B0502040204020203" pitchFamily="34" charset="-79"/>
              </a:rPr>
            </a:br>
            <a:r>
              <a:rPr lang="en-US" sz="900" dirty="0">
                <a:latin typeface="Franklin Gothic Medium Cond" panose="020B0606030402020204" pitchFamily="34" charset="0"/>
                <a:cs typeface="Gisha" panose="020B0502040204020203" pitchFamily="34" charset="-79"/>
              </a:rPr>
              <a:t>&amp; AFRICA</a:t>
            </a:r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8778D578-0837-9A33-8018-92ECDC67F499}"/>
              </a:ext>
            </a:extLst>
          </p:cNvPr>
          <p:cNvSpPr/>
          <p:nvPr userDrawn="1"/>
        </p:nvSpPr>
        <p:spPr>
          <a:xfrm>
            <a:off x="10975734" y="177006"/>
            <a:ext cx="366713" cy="490537"/>
          </a:xfrm>
          <a:custGeom>
            <a:avLst/>
            <a:gdLst>
              <a:gd name="connsiteX0" fmla="*/ 0 w 366713"/>
              <a:gd name="connsiteY0" fmla="*/ 59531 h 490537"/>
              <a:gd name="connsiteX1" fmla="*/ 35719 w 366713"/>
              <a:gd name="connsiteY1" fmla="*/ 0 h 490537"/>
              <a:gd name="connsiteX2" fmla="*/ 335756 w 366713"/>
              <a:gd name="connsiteY2" fmla="*/ 2381 h 490537"/>
              <a:gd name="connsiteX3" fmla="*/ 366713 w 366713"/>
              <a:gd name="connsiteY3" fmla="*/ 57150 h 490537"/>
              <a:gd name="connsiteX4" fmla="*/ 352425 w 366713"/>
              <a:gd name="connsiteY4" fmla="*/ 85725 h 490537"/>
              <a:gd name="connsiteX5" fmla="*/ 342900 w 366713"/>
              <a:gd name="connsiteY5" fmla="*/ 100012 h 490537"/>
              <a:gd name="connsiteX6" fmla="*/ 338138 w 366713"/>
              <a:gd name="connsiteY6" fmla="*/ 116681 h 490537"/>
              <a:gd name="connsiteX7" fmla="*/ 338138 w 366713"/>
              <a:gd name="connsiteY7" fmla="*/ 128587 h 490537"/>
              <a:gd name="connsiteX8" fmla="*/ 352425 w 366713"/>
              <a:gd name="connsiteY8" fmla="*/ 328612 h 490537"/>
              <a:gd name="connsiteX9" fmla="*/ 345281 w 366713"/>
              <a:gd name="connsiteY9" fmla="*/ 350043 h 490537"/>
              <a:gd name="connsiteX10" fmla="*/ 335756 w 366713"/>
              <a:gd name="connsiteY10" fmla="*/ 369093 h 490537"/>
              <a:gd name="connsiteX11" fmla="*/ 309563 w 366713"/>
              <a:gd name="connsiteY11" fmla="*/ 397668 h 490537"/>
              <a:gd name="connsiteX12" fmla="*/ 269081 w 366713"/>
              <a:gd name="connsiteY12" fmla="*/ 426243 h 490537"/>
              <a:gd name="connsiteX13" fmla="*/ 247650 w 366713"/>
              <a:gd name="connsiteY13" fmla="*/ 435768 h 490537"/>
              <a:gd name="connsiteX14" fmla="*/ 247650 w 366713"/>
              <a:gd name="connsiteY14" fmla="*/ 435768 h 490537"/>
              <a:gd name="connsiteX15" fmla="*/ 228600 w 366713"/>
              <a:gd name="connsiteY15" fmla="*/ 454818 h 490537"/>
              <a:gd name="connsiteX16" fmla="*/ 185738 w 366713"/>
              <a:gd name="connsiteY16" fmla="*/ 490537 h 490537"/>
              <a:gd name="connsiteX17" fmla="*/ 142875 w 366713"/>
              <a:gd name="connsiteY17" fmla="*/ 452437 h 490537"/>
              <a:gd name="connsiteX18" fmla="*/ 126206 w 366713"/>
              <a:gd name="connsiteY18" fmla="*/ 440531 h 490537"/>
              <a:gd name="connsiteX19" fmla="*/ 107156 w 366713"/>
              <a:gd name="connsiteY19" fmla="*/ 431006 h 490537"/>
              <a:gd name="connsiteX20" fmla="*/ 80963 w 366713"/>
              <a:gd name="connsiteY20" fmla="*/ 416718 h 490537"/>
              <a:gd name="connsiteX21" fmla="*/ 69056 w 366713"/>
              <a:gd name="connsiteY21" fmla="*/ 404812 h 490537"/>
              <a:gd name="connsiteX22" fmla="*/ 47625 w 366713"/>
              <a:gd name="connsiteY22" fmla="*/ 392906 h 490537"/>
              <a:gd name="connsiteX23" fmla="*/ 26194 w 366713"/>
              <a:gd name="connsiteY23" fmla="*/ 354806 h 490537"/>
              <a:gd name="connsiteX24" fmla="*/ 14288 w 366713"/>
              <a:gd name="connsiteY24" fmla="*/ 330993 h 490537"/>
              <a:gd name="connsiteX25" fmla="*/ 28575 w 366713"/>
              <a:gd name="connsiteY25" fmla="*/ 119062 h 490537"/>
              <a:gd name="connsiteX26" fmla="*/ 0 w 366713"/>
              <a:gd name="connsiteY26" fmla="*/ 59531 h 4905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366713" h="490537">
                <a:moveTo>
                  <a:pt x="0" y="59531"/>
                </a:moveTo>
                <a:lnTo>
                  <a:pt x="35719" y="0"/>
                </a:lnTo>
                <a:lnTo>
                  <a:pt x="335756" y="2381"/>
                </a:lnTo>
                <a:lnTo>
                  <a:pt x="366713" y="57150"/>
                </a:lnTo>
                <a:lnTo>
                  <a:pt x="352425" y="85725"/>
                </a:lnTo>
                <a:lnTo>
                  <a:pt x="342900" y="100012"/>
                </a:lnTo>
                <a:lnTo>
                  <a:pt x="338138" y="116681"/>
                </a:lnTo>
                <a:lnTo>
                  <a:pt x="338138" y="128587"/>
                </a:lnTo>
                <a:lnTo>
                  <a:pt x="352425" y="328612"/>
                </a:lnTo>
                <a:lnTo>
                  <a:pt x="345281" y="350043"/>
                </a:lnTo>
                <a:lnTo>
                  <a:pt x="335756" y="369093"/>
                </a:lnTo>
                <a:lnTo>
                  <a:pt x="309563" y="397668"/>
                </a:lnTo>
                <a:lnTo>
                  <a:pt x="269081" y="426243"/>
                </a:lnTo>
                <a:lnTo>
                  <a:pt x="247650" y="435768"/>
                </a:lnTo>
                <a:lnTo>
                  <a:pt x="247650" y="435768"/>
                </a:lnTo>
                <a:lnTo>
                  <a:pt x="228600" y="454818"/>
                </a:lnTo>
                <a:lnTo>
                  <a:pt x="185738" y="490537"/>
                </a:lnTo>
                <a:lnTo>
                  <a:pt x="142875" y="452437"/>
                </a:lnTo>
                <a:lnTo>
                  <a:pt x="126206" y="440531"/>
                </a:lnTo>
                <a:lnTo>
                  <a:pt x="107156" y="431006"/>
                </a:lnTo>
                <a:lnTo>
                  <a:pt x="80963" y="416718"/>
                </a:lnTo>
                <a:lnTo>
                  <a:pt x="69056" y="404812"/>
                </a:lnTo>
                <a:lnTo>
                  <a:pt x="47625" y="392906"/>
                </a:lnTo>
                <a:lnTo>
                  <a:pt x="26194" y="354806"/>
                </a:lnTo>
                <a:lnTo>
                  <a:pt x="14288" y="330993"/>
                </a:lnTo>
                <a:lnTo>
                  <a:pt x="28575" y="119062"/>
                </a:lnTo>
                <a:lnTo>
                  <a:pt x="0" y="59531"/>
                </a:lnTo>
                <a:close/>
              </a:path>
            </a:pathLst>
          </a:custGeom>
          <a:solidFill>
            <a:srgbClr val="FFFF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object 529">
            <a:extLst>
              <a:ext uri="{FF2B5EF4-FFF2-40B4-BE49-F238E27FC236}">
                <a16:creationId xmlns:a16="http://schemas.microsoft.com/office/drawing/2014/main" id="{26C33E8B-269D-9501-387E-B4969E7418B7}"/>
              </a:ext>
            </a:extLst>
          </p:cNvPr>
          <p:cNvPicPr/>
          <p:nvPr userDrawn="1"/>
        </p:nvPicPr>
        <p:blipFill>
          <a:blip r:embed="rId5" cstate="print">
            <a:clrChange>
              <a:clrFrom>
                <a:srgbClr val="006A00"/>
              </a:clrFrom>
              <a:clrTo>
                <a:srgbClr val="006A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943191" y="170286"/>
            <a:ext cx="431800" cy="521987"/>
          </a:xfrm>
          <a:prstGeom prst="rect">
            <a:avLst/>
          </a:prstGeom>
          <a:effectLst>
            <a:outerShdw blurRad="12700" dist="127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6" name="Picture 5" descr="Logo, icon&#10;&#10;Description automatically generated">
            <a:extLst>
              <a:ext uri="{FF2B5EF4-FFF2-40B4-BE49-F238E27FC236}">
                <a16:creationId xmlns:a16="http://schemas.microsoft.com/office/drawing/2014/main" id="{6DEC6DC4-9132-36C6-66F5-9B91251A59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6173" y="1117672"/>
            <a:ext cx="3893267" cy="5109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6241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ABEB8A-C1B6-E98C-D759-C06A0D796A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52057" y="3282190"/>
            <a:ext cx="9144000" cy="492443"/>
          </a:xfrm>
        </p:spPr>
        <p:txBody>
          <a:bodyPr lIns="91440" tIns="45720" rIns="91440" bIns="45720" anchor="b"/>
          <a:lstStyle/>
          <a:p>
            <a:pPr algn="ctr"/>
            <a:r>
              <a:rPr sz="2600" b="1"/>
              <a:t>ADVANCED AI ENGINEERING</a:t>
            </a:r>
          </a:p>
          <a:p>
            <a:pPr algn="ctr"/>
            <a:r>
              <a:rPr sz="1700" b="0"/>
              <a:t>TM-50H  ·  Advanced Specialist  ·  Prereq: TM-40H</a:t>
            </a:r>
          </a:p>
        </p:txBody>
      </p:sp>
      <p:sp>
        <p:nvSpPr>
          <p:cNvPr id="3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C5801854-AFF8-7AE9-DC62-35D4428B57A8}"/>
              </a:ext>
            </a:extLst>
          </p:cNvPr>
          <p:cNvSpPr txBox="1"/>
          <p:nvPr/>
        </p:nvSpPr>
        <p:spPr>
          <a:xfrm>
            <a:off x="0" y="0"/>
            <a:ext cx="12192000" cy="2308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900" b="1" i="0" u="none" baseline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  <p:sp>
        <p:nvSpPr>
          <p:cNvPr id="5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68F99201-56F1-5846-F502-599B9469BE0C}"/>
              </a:ext>
            </a:extLst>
          </p:cNvPr>
          <p:cNvSpPr txBox="1"/>
          <p:nvPr/>
        </p:nvSpPr>
        <p:spPr>
          <a:xfrm>
            <a:off x="0" y="6630439"/>
            <a:ext cx="12192000" cy="2308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900" b="1" i="0" u="none" baseline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3AE28D5-6DC8-3FF0-9D86-C9BA83809A87}"/>
              </a:ext>
            </a:extLst>
          </p:cNvPr>
          <p:cNvSpPr txBox="1"/>
          <p:nvPr/>
        </p:nvSpPr>
        <p:spPr>
          <a:xfrm>
            <a:off x="4805018" y="4405608"/>
            <a:ext cx="25819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kumimoji="0" lang="en-US" alt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18335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  <a:endParaRPr lang="en-US" sz="11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BA33E84-4FF3-1460-B548-AC4726622AB9}"/>
              </a:ext>
            </a:extLst>
          </p:cNvPr>
          <p:cNvSpPr txBox="1"/>
          <p:nvPr/>
        </p:nvSpPr>
        <p:spPr>
          <a:xfrm>
            <a:off x="4065243" y="4867203"/>
            <a:ext cx="4061514" cy="33855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sz="1100">
                <a:solidFill>
                  <a:srgbClr val="17325C"/>
                </a:solidFill>
              </a:rPr>
              <a:t>USAREUR-AF  ·  C2DAO  ·  MSS</a:t>
            </a:r>
          </a:p>
        </p:txBody>
      </p:sp>
    </p:spTree>
    <p:extLst>
      <p:ext uri="{BB962C8B-B14F-4D97-AF65-F5344CB8AC3E}">
        <p14:creationId xmlns:p14="http://schemas.microsoft.com/office/powerpoint/2010/main" val="23275212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E715E04-BA43-421C-27BE-4D6053801C15}"/>
              </a:ext>
            </a:extLst>
          </p:cNvPr>
          <p:cNvSpPr txBox="1"/>
          <p:nvPr/>
        </p:nvSpPr>
        <p:spPr>
          <a:xfrm>
            <a:off x="1062990" y="208526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7325C"/>
                </a:solidFill>
              </a:rPr>
              <a:t>ADVANCED AI ENGINEERING  ·  TM-50H  ·  Advanced Specialist</a:t>
            </a:r>
            <a:endParaRPr lang="en-CA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29BF3DA0-AD4D-B0FA-DC24-FE551C0CC702}"/>
              </a:ext>
            </a:extLst>
          </p:cNvPr>
          <p:cNvSpPr txBox="1"/>
          <p:nvPr/>
        </p:nvSpPr>
        <p:spPr>
          <a:xfrm>
            <a:off x="0" y="0"/>
            <a:ext cx="12192000" cy="2308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900" b="1" i="0" u="none" baseline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4985785-28F3-F833-8C85-F13A81C47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629400"/>
            <a:ext cx="12188952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900" b="1">
                <a:solidFill>
                  <a:srgbClr val="7030A0"/>
                </a:solidFill>
              </a:rPr>
              <a:t>UNCLASSIFIED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" y="731520"/>
            <a:ext cx="11914632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>
                <a:solidFill>
                  <a:srgbClr val="17325C"/>
                </a:solidFill>
              </a:rPr>
              <a:t>FROM TM-40H TO TM-50H — SCOPE CHANGE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" y="1207008"/>
            <a:ext cx="11914632" cy="18288"/>
          </a:xfrm>
          <a:prstGeom prst="rect">
            <a:avLst/>
          </a:prstGeom>
          <a:noFill/>
          <a:solidFill>
            <a:srgbClr val="C89A00"/>
          </a:solidFill>
        </p:spPr>
        <p:txBody>
          <a:bodyPr wrap="none">
            <a:spAutoFit/>
          </a:bodyPr>
          <a:lstStyle/>
          <a:p/>
        </p:txBody>
      </p:sp>
      <p:sp>
        <p:nvSpPr>
          <p:cNvPr id="11" name="TextBox 10"/>
          <p:cNvSpPr txBox="1"/>
          <p:nvPr/>
        </p:nvSpPr>
        <p:spPr>
          <a:xfrm>
            <a:off x="137160" y="1280160"/>
            <a:ext cx="11914632" cy="5166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TM-40H (AI Engineer): Practitioner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Build AIP Logic workflows, Agent Studio agents, single-system RAG pipelines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Scope: individual AI applications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TM-50H (Advanced AI Engineer): Platform Leader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Design multi-agent orchestration systems and enterprise AI architecture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LLM fine-tuning, advanced RAG, AI red-teaming, production observability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Scope: the AI platform that others build on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The Senior AI Engineer Responsibility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Set engineering standards for all AI systems on MSS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Conduct production readiness reviews and architecture reviews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Own DoD RAIMTF and Army AI Ethics compliance for the platform</a:t>
            </a:r>
          </a:p>
        </p:txBody>
      </p:sp>
    </p:spTree>
    <p:extLst>
      <p:ext uri="{BB962C8B-B14F-4D97-AF65-F5344CB8AC3E}">
        <p14:creationId xmlns:p14="http://schemas.microsoft.com/office/powerpoint/2010/main" val="229586251"/>
      </p:ext>
    </p:extLst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3" name="TextBox 2">
            <a:extLst>
              <a:ext uri="{FF2B5EF4-FFF2-40B4-BE49-F238E27FC236}">
                <a16:creationId xmlns:a16="http://schemas.microsoft.com/office/drawing/2014/main" id="{8E715E04-BA43-421C-27BE-4D6053801C15}"/>
              </a:ext>
            </a:extLst>
          </p:cNvPr>
          <p:cNvSpPr txBox="1"/>
          <p:nvPr/>
        </p:nvSpPr>
        <p:spPr>
          <a:xfrm>
            <a:off x="1062990" y="208526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7325C"/>
                </a:solidFill>
              </a:rPr>
              <a:t>ADVANCED AI ENGINEERING  ·  TM-50H  ·  Advanced Specialist</a:t>
            </a:r>
            <a:endParaRPr lang="en-CA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29BF3DA0-AD4D-B0FA-DC24-FE551C0CC702}"/>
              </a:ext>
            </a:extLst>
          </p:cNvPr>
          <p:cNvSpPr txBox="1"/>
          <p:nvPr/>
        </p:nvSpPr>
        <p:spPr>
          <a:xfrm>
            <a:off x="0" y="0"/>
            <a:ext cx="12192000" cy="2308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900" b="1" i="0" u="none" baseline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4985785-28F3-F833-8C85-F13A81C47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629400"/>
            <a:ext cx="12188952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900" b="1">
                <a:solidFill>
                  <a:srgbClr val="7030A0"/>
                </a:solidFill>
              </a:rPr>
              <a:t>UNCLASSIFIED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" y="731520"/>
            <a:ext cx="11914632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>
                <a:solidFill>
                  <a:srgbClr val="17325C"/>
                </a:solidFill>
              </a:rPr>
              <a:t>MULTI-AGENT ORCHESTRATION (CHAPTER 2)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" y="1207008"/>
            <a:ext cx="11914632" cy="18288"/>
          </a:xfrm>
          <a:prstGeom prst="rect">
            <a:avLst/>
          </a:prstGeom>
          <a:noFill/>
          <a:solidFill>
            <a:srgbClr val="C89A00"/>
          </a:solidFill>
        </p:spPr>
        <p:txBody>
          <a:bodyPr wrap="none">
            <a:spAutoFit/>
          </a:bodyPr>
          <a:lstStyle/>
          <a:p/>
        </p:txBody>
      </p:sp>
      <p:sp>
        <p:nvSpPr>
          <p:cNvPr id="11" name="TextBox 10"/>
          <p:cNvSpPr txBox="1"/>
          <p:nvPr/>
        </p:nvSpPr>
        <p:spPr>
          <a:xfrm>
            <a:off x="137160" y="1280160"/>
            <a:ext cx="11914632" cy="5166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Why Multi-Agent Architecture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Complex operational workflows exceed single-agent context and capability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Parallel execution: multiple agents working concurrently on sub-tasks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Orchestration Patterns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Sequential: agent A outputs feed agent B — strict dependency chain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Parallel: agents A, B, C run simultaneously; orchestrator aggregates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Hierarchical: orchestrator agent delegates to specialist sub-agents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Shared State Management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Agents write to and read from shared state object in Foundry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Conflict resolution: last-writer-wins or priority-based, must be explicit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Circuit Breakers and Failure Isolation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Single agent failure must not cascade to entire orchestration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Circuit breaker pattern: fail fast, fallback to degraded mode, alert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Key Task: Design a multi-agent orchestration system with failure isolation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3" name="TextBox 2">
            <a:extLst>
              <a:ext uri="{FF2B5EF4-FFF2-40B4-BE49-F238E27FC236}">
                <a16:creationId xmlns:a16="http://schemas.microsoft.com/office/drawing/2014/main" id="{8E715E04-BA43-421C-27BE-4D6053801C15}"/>
              </a:ext>
            </a:extLst>
          </p:cNvPr>
          <p:cNvSpPr txBox="1"/>
          <p:nvPr/>
        </p:nvSpPr>
        <p:spPr>
          <a:xfrm>
            <a:off x="1062990" y="208526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7325C"/>
                </a:solidFill>
              </a:rPr>
              <a:t>ADVANCED AI ENGINEERING  ·  TM-50H  ·  Advanced Specialist</a:t>
            </a:r>
            <a:endParaRPr lang="en-CA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29BF3DA0-AD4D-B0FA-DC24-FE551C0CC702}"/>
              </a:ext>
            </a:extLst>
          </p:cNvPr>
          <p:cNvSpPr txBox="1"/>
          <p:nvPr/>
        </p:nvSpPr>
        <p:spPr>
          <a:xfrm>
            <a:off x="0" y="0"/>
            <a:ext cx="12192000" cy="2308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900" b="1" i="0" u="none" baseline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4985785-28F3-F833-8C85-F13A81C47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629400"/>
            <a:ext cx="12188952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900" b="1">
                <a:solidFill>
                  <a:srgbClr val="7030A0"/>
                </a:solidFill>
              </a:rPr>
              <a:t>UNCLASSIFIED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" y="731520"/>
            <a:ext cx="11914632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>
                <a:solidFill>
                  <a:srgbClr val="17325C"/>
                </a:solidFill>
              </a:rPr>
              <a:t>LLM FINE-TUNING AND DOMAIN ADAPTATION (CHAPTER 3)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" y="1207008"/>
            <a:ext cx="11914632" cy="18288"/>
          </a:xfrm>
          <a:prstGeom prst="rect">
            <a:avLst/>
          </a:prstGeom>
          <a:noFill/>
          <a:solidFill>
            <a:srgbClr val="C89A00"/>
          </a:solidFill>
        </p:spPr>
        <p:txBody>
          <a:bodyPr wrap="none">
            <a:spAutoFit/>
          </a:bodyPr>
          <a:lstStyle/>
          <a:p/>
        </p:txBody>
      </p:sp>
      <p:sp>
        <p:nvSpPr>
          <p:cNvPr id="11" name="TextBox 10"/>
          <p:cNvSpPr txBox="1"/>
          <p:nvPr/>
        </p:nvSpPr>
        <p:spPr>
          <a:xfrm>
            <a:off x="137160" y="1280160"/>
            <a:ext cx="11914632" cy="5166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When to Fine-Tune vs. When to Prompt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Fine-tune: persistent domain knowledge, style, or format requirements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Prompt: task-specific instructions that change frequently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Rule: exhaust prompt engineering and RAG before committing to fine-tuning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Policy and Legal Requirements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Training data must be authorized for use — no scraping operational data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DoD data rights and classification implications reviewed before fine-tuning begins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Training Data Preparation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Instruction-tuning format: (prompt, response) pairs from Army writing samples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Data quality gate: reviewed by subject matter expert before training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Fine-Tuning Methods: LoRA/QLoRA preferred (parameter-efficient)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Key Task: Domain adaptation of an LLM for Army writing style (BLUF, Army Active Voice)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3" name="TextBox 2">
            <a:extLst>
              <a:ext uri="{FF2B5EF4-FFF2-40B4-BE49-F238E27FC236}">
                <a16:creationId xmlns:a16="http://schemas.microsoft.com/office/drawing/2014/main" id="{8E715E04-BA43-421C-27BE-4D6053801C15}"/>
              </a:ext>
            </a:extLst>
          </p:cNvPr>
          <p:cNvSpPr txBox="1"/>
          <p:nvPr/>
        </p:nvSpPr>
        <p:spPr>
          <a:xfrm>
            <a:off x="1062990" y="208526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7325C"/>
                </a:solidFill>
              </a:rPr>
              <a:t>ADVANCED AI ENGINEERING  ·  TM-50H  ·  Advanced Specialist</a:t>
            </a:r>
            <a:endParaRPr lang="en-CA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29BF3DA0-AD4D-B0FA-DC24-FE551C0CC702}"/>
              </a:ext>
            </a:extLst>
          </p:cNvPr>
          <p:cNvSpPr txBox="1"/>
          <p:nvPr/>
        </p:nvSpPr>
        <p:spPr>
          <a:xfrm>
            <a:off x="0" y="0"/>
            <a:ext cx="12192000" cy="2308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900" b="1" i="0" u="none" baseline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4985785-28F3-F833-8C85-F13A81C47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629400"/>
            <a:ext cx="12188952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900" b="1">
                <a:solidFill>
                  <a:srgbClr val="7030A0"/>
                </a:solidFill>
              </a:rPr>
              <a:t>UNCLASSIFIED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" y="731520"/>
            <a:ext cx="11914632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>
                <a:solidFill>
                  <a:srgbClr val="17325C"/>
                </a:solidFill>
              </a:rPr>
              <a:t>ADVANCED RAG ARCHITECTURE (CHAPTER 4)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" y="1207008"/>
            <a:ext cx="11914632" cy="18288"/>
          </a:xfrm>
          <a:prstGeom prst="rect">
            <a:avLst/>
          </a:prstGeom>
          <a:noFill/>
          <a:solidFill>
            <a:srgbClr val="C89A00"/>
          </a:solidFill>
        </p:spPr>
        <p:txBody>
          <a:bodyPr wrap="none">
            <a:spAutoFit/>
          </a:bodyPr>
          <a:lstStyle/>
          <a:p/>
        </p:txBody>
      </p:sp>
      <p:sp>
        <p:nvSpPr>
          <p:cNvPr id="11" name="TextBox 10"/>
          <p:cNvSpPr txBox="1"/>
          <p:nvPr/>
        </p:nvSpPr>
        <p:spPr>
          <a:xfrm>
            <a:off x="137160" y="1280160"/>
            <a:ext cx="11914632" cy="5166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Limitations of Baseline RAG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Single retrieval step misses context for multi-hop questions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Keyword similarity fails for semantic queries in military domain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Hybrid Retrieval: Dense + Sparse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BM25 (keyword) + embedding (semantic) combined for better recall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Critical for military acronyms and technical terminology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Re-Ranking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Cross-encoder re-ranks retrieved chunks before passing to LLM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Improves precision without sacrificing recall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Query Transformation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HyDE: generate hypothetical answer, retrieve against it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Step-back prompting: abstract the query before retrieval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Corpus Quality Management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Stale documents degrade RAG performance — corpus freshness is operational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RAG Evaluation Pipeline: RAGAS or equivalent — automated + human spot-check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3" name="TextBox 2">
            <a:extLst>
              <a:ext uri="{FF2B5EF4-FFF2-40B4-BE49-F238E27FC236}">
                <a16:creationId xmlns:a16="http://schemas.microsoft.com/office/drawing/2014/main" id="{8E715E04-BA43-421C-27BE-4D6053801C15}"/>
              </a:ext>
            </a:extLst>
          </p:cNvPr>
          <p:cNvSpPr txBox="1"/>
          <p:nvPr/>
        </p:nvSpPr>
        <p:spPr>
          <a:xfrm>
            <a:off x="1062990" y="208526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7325C"/>
                </a:solidFill>
              </a:rPr>
              <a:t>ADVANCED AI ENGINEERING  ·  TM-50H  ·  Advanced Specialist</a:t>
            </a:r>
            <a:endParaRPr lang="en-CA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29BF3DA0-AD4D-B0FA-DC24-FE551C0CC702}"/>
              </a:ext>
            </a:extLst>
          </p:cNvPr>
          <p:cNvSpPr txBox="1"/>
          <p:nvPr/>
        </p:nvSpPr>
        <p:spPr>
          <a:xfrm>
            <a:off x="0" y="0"/>
            <a:ext cx="12192000" cy="2308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900" b="1" i="0" u="none" baseline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4985785-28F3-F833-8C85-F13A81C47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629400"/>
            <a:ext cx="12188952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900" b="1">
                <a:solidFill>
                  <a:srgbClr val="7030A0"/>
                </a:solidFill>
              </a:rPr>
              <a:t>UNCLASSIFIED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" y="731520"/>
            <a:ext cx="11914632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>
                <a:solidFill>
                  <a:srgbClr val="17325C"/>
                </a:solidFill>
              </a:rPr>
              <a:t>AI RED-TEAMING AND ADVERSARIAL TESTING (CHAPTER 5)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" y="1207008"/>
            <a:ext cx="11914632" cy="18288"/>
          </a:xfrm>
          <a:prstGeom prst="rect">
            <a:avLst/>
          </a:prstGeom>
          <a:noFill/>
          <a:solidFill>
            <a:srgbClr val="C89A00"/>
          </a:solidFill>
        </p:spPr>
        <p:txBody>
          <a:bodyPr wrap="none">
            <a:spAutoFit/>
          </a:bodyPr>
          <a:lstStyle/>
          <a:p/>
        </p:txBody>
      </p:sp>
      <p:sp>
        <p:nvSpPr>
          <p:cNvPr id="11" name="TextBox 10"/>
          <p:cNvSpPr txBox="1"/>
          <p:nvPr/>
        </p:nvSpPr>
        <p:spPr>
          <a:xfrm>
            <a:off x="137160" y="1280160"/>
            <a:ext cx="11914632" cy="5166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Why Red-Team AI Systems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Operational AI systems are targets — adversaries will attempt manipulation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Internal testing identifies failure modes before deployment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Threat Model for USAREUR-AF AI Systems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Prompt injection: adversarial inputs that hijack agent behavior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Data poisoning: corrupting training data to degrade model performance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Model extraction: inferring model capabilities through repeated queries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Red-Team Execution Process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Team: AI engineer + domain expert (ORSA/S2) + security officer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Scope: define what is in/out of scope before red team begins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Output: Red-Team Report with findings categorized by severity and mitigations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Mitigations and Defensive Patterns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Input validation, output filtering, rate limiting, anomaly detection on queries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Red-team is required before production deployment of any agent system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3" name="TextBox 2">
            <a:extLst>
              <a:ext uri="{FF2B5EF4-FFF2-40B4-BE49-F238E27FC236}">
                <a16:creationId xmlns:a16="http://schemas.microsoft.com/office/drawing/2014/main" id="{8E715E04-BA43-421C-27BE-4D6053801C15}"/>
              </a:ext>
            </a:extLst>
          </p:cNvPr>
          <p:cNvSpPr txBox="1"/>
          <p:nvPr/>
        </p:nvSpPr>
        <p:spPr>
          <a:xfrm>
            <a:off x="1062990" y="208526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7325C"/>
                </a:solidFill>
              </a:rPr>
              <a:t>ADVANCED AI ENGINEERING  ·  TM-50H  ·  Advanced Specialist</a:t>
            </a:r>
            <a:endParaRPr lang="en-CA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29BF3DA0-AD4D-B0FA-DC24-FE551C0CC702}"/>
              </a:ext>
            </a:extLst>
          </p:cNvPr>
          <p:cNvSpPr txBox="1"/>
          <p:nvPr/>
        </p:nvSpPr>
        <p:spPr>
          <a:xfrm>
            <a:off x="0" y="0"/>
            <a:ext cx="12192000" cy="2308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900" b="1" i="0" u="none" baseline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4985785-28F3-F833-8C85-F13A81C47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629400"/>
            <a:ext cx="12188952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900" b="1">
                <a:solidFill>
                  <a:srgbClr val="7030A0"/>
                </a:solidFill>
              </a:rPr>
              <a:t>UNCLASSIFIED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" y="731520"/>
            <a:ext cx="11914632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>
                <a:solidFill>
                  <a:srgbClr val="17325C"/>
                </a:solidFill>
              </a:rPr>
              <a:t>PRODUCTION AI OBSERVABILITY (CHAPTER 6)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" y="1207008"/>
            <a:ext cx="11914632" cy="18288"/>
          </a:xfrm>
          <a:prstGeom prst="rect">
            <a:avLst/>
          </a:prstGeom>
          <a:noFill/>
          <a:solidFill>
            <a:srgbClr val="C89A00"/>
          </a:solidFill>
        </p:spPr>
        <p:txBody>
          <a:bodyPr wrap="none">
            <a:spAutoFit/>
          </a:bodyPr>
          <a:lstStyle/>
          <a:p/>
        </p:txBody>
      </p:sp>
      <p:sp>
        <p:nvSpPr>
          <p:cNvPr id="11" name="TextBox 10"/>
          <p:cNvSpPr txBox="1"/>
          <p:nvPr/>
        </p:nvSpPr>
        <p:spPr>
          <a:xfrm>
            <a:off x="137160" y="1280160"/>
            <a:ext cx="11914632" cy="5166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Why AI Observability Is Different from Software Monitoring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Software metrics: latency, error rate, uptime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AI metrics: output quality, hallucination rate, retrieval relevance, input distribution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Four Observability Dimensions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Service health: latency, error rate, availability (standard)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Input distribution: are queries shifting from what the system was trained on?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Retrieval quality: are RAG retrievals relevant? (automated scoring)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Output quality: hallucination detection, factual grounding checks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AI Observability Dashboard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Built on MSS Workshop: one page, four panels, daily cadence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Alerts: output quality below threshold triggers TM-50H review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Hallucination Detection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Faithfulness score: does output match retrieved context?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Answer relevance score: does output address the query?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Key Task: Implement AI observability for a production system end-to-end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3" name="TextBox 2">
            <a:extLst>
              <a:ext uri="{FF2B5EF4-FFF2-40B4-BE49-F238E27FC236}">
                <a16:creationId xmlns:a16="http://schemas.microsoft.com/office/drawing/2014/main" id="{8E715E04-BA43-421C-27BE-4D6053801C15}"/>
              </a:ext>
            </a:extLst>
          </p:cNvPr>
          <p:cNvSpPr txBox="1"/>
          <p:nvPr/>
        </p:nvSpPr>
        <p:spPr>
          <a:xfrm>
            <a:off x="1062990" y="208526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7325C"/>
                </a:solidFill>
              </a:rPr>
              <a:t>ADVANCED AI ENGINEERING  ·  TM-50H  ·  Advanced Specialist</a:t>
            </a:r>
            <a:endParaRPr lang="en-CA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29BF3DA0-AD4D-B0FA-DC24-FE551C0CC702}"/>
              </a:ext>
            </a:extLst>
          </p:cNvPr>
          <p:cNvSpPr txBox="1"/>
          <p:nvPr/>
        </p:nvSpPr>
        <p:spPr>
          <a:xfrm>
            <a:off x="0" y="0"/>
            <a:ext cx="12192000" cy="2308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900" b="1" i="0" u="none" baseline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4985785-28F3-F833-8C85-F13A81C47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629400"/>
            <a:ext cx="12188952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900" b="1">
                <a:solidFill>
                  <a:srgbClr val="7030A0"/>
                </a:solidFill>
              </a:rPr>
              <a:t>UNCLASSIFIED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" y="731520"/>
            <a:ext cx="11914632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>
                <a:solidFill>
                  <a:srgbClr val="17325C"/>
                </a:solidFill>
              </a:rPr>
              <a:t>ENTERPRISE AI ARCHITECTURE AND GOVERNANCE (CHAPTER 8)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" y="1207008"/>
            <a:ext cx="11914632" cy="18288"/>
          </a:xfrm>
          <a:prstGeom prst="rect">
            <a:avLst/>
          </a:prstGeom>
          <a:noFill/>
          <a:solidFill>
            <a:srgbClr val="C89A00"/>
          </a:solidFill>
        </p:spPr>
        <p:txBody>
          <a:bodyPr wrap="none">
            <a:spAutoFit/>
          </a:bodyPr>
          <a:lstStyle/>
          <a:p/>
        </p:txBody>
      </p:sp>
      <p:sp>
        <p:nvSpPr>
          <p:cNvPr id="11" name="TextBox 10"/>
          <p:cNvSpPr txBox="1"/>
          <p:nvPr/>
        </p:nvSpPr>
        <p:spPr>
          <a:xfrm>
            <a:off x="137160" y="1280160"/>
            <a:ext cx="11914632" cy="5166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Enterprise AI Architecture Principles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Shared infrastructure: embedding models, vector stores, LLM endpoints shared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No siloed AI systems — all AI builds on common platform components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Every AI component documented in the enterprise AI architecture registry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Architecture Review Process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Any new AI system requires TM-50H architecture review before build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Review criteria: alignment to platform, security, governance, observability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DoD RAIMTF and Army AI Ethics Compliance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Six principles: Responsible, Equitable, Traceable, Reliable, Governable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TM-50H is the compliance point for AI systems — not legal, not compliance office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AI Governance Documentation Requirements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Model/system card, Red-Team Report, Observability Plan, Incident Response Plan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AI Production Readiness Review (PRR)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TM-50H chairs PRR before any AI system goes to production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Checklist covers: security, observability, governance, degraded mode behavior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tandard Slide 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'1.0' encoding='UTF-8' standalone='yes'?>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'1.0' encoding='UTF-8' standalone='yes'?>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'1.0' encoding='UTF-8' standalone='yes'?>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'1.0' encoding='UTF-8' standalone='yes'?>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1B12DE73CE5F54CA52A3C1EDD328F5B" ma:contentTypeVersion="3" ma:contentTypeDescription="Create a new document." ma:contentTypeScope="" ma:versionID="72069410d474a71a0bb69be6a8c60ac8">
  <xsd:schema xmlns:xsd="http://www.w3.org/2001/XMLSchema" xmlns:xs="http://www.w3.org/2001/XMLSchema" xmlns:p="http://schemas.microsoft.com/office/2006/metadata/properties" xmlns:ns2="f64051cc-6aa4-41cc-9162-9e63a73fdec7" targetNamespace="http://schemas.microsoft.com/office/2006/metadata/properties" ma:root="true" ma:fieldsID="30684f360ba2892a6954467fe3603677" ns2:_="">
    <xsd:import namespace="f64051cc-6aa4-41cc-9162-9e63a73fdec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4051cc-6aa4-41cc-9162-9e63a73fdec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class:Classification xmlns:class="urn:us:gov:cia:enterprise:schema:Classification:2.3" dateClassified="2025-04-30" portionMarking="false" caveat="false" tool="Desktop" toolVersion="202420">
  <class:ClassificationMarking type="USClassificationMarking" value="UNCLASSIFIED"/>
  <class:ClassifiedBy>Shadrach Hicks</class:ClassifiedBy>
  <class:ClassificationHeader>
    <class:ClassificationBanner>UNCLASSIFIED</class:ClassificationBanner>
    <class:SCICaveat/>
    <class:DescriptiveMarkings/>
  </class:ClassificationHeader>
  <class:ClassificationFooter>
    <class:DescriptiveMarkings/>
    <class:ClassificationBanner>UNCLASSIFIED</class:ClassificationBanner>
  </class:ClassificationFooter>
</class:Classification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7A62D9D-827F-4313-9EB5-AFC7A3CFDC3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EF77975-79F6-4C75-B509-3C1E0AD17F1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64051cc-6aa4-41cc-9162-9e63a73fde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AC345DC-8C3C-4045-A552-3671F45717F5}">
  <ds:schemaRefs>
    <ds:schemaRef ds:uri="urn:us:gov:cia:enterprise:schema:Classification:2.3"/>
  </ds:schemaRefs>
</ds:datastoreItem>
</file>

<file path=customXml/itemProps4.xml><?xml version="1.0" encoding="utf-8"?>
<ds:datastoreItem xmlns:ds="http://schemas.openxmlformats.org/officeDocument/2006/customXml" ds:itemID="{75441766-B0AA-4230-8FAD-516F41626D51}">
  <ds:schemaRefs>
    <ds:schemaRef ds:uri="http://schemas.openxmlformats.org/package/2006/metadata/core-properties"/>
    <ds:schemaRef ds:uri="http://schemas.microsoft.com/office/2006/metadata/properties"/>
    <ds:schemaRef ds:uri="http://schemas.microsoft.com/office/2006/documentManagement/types"/>
    <ds:schemaRef ds:uri="http://purl.org/dc/dcmitype/"/>
    <ds:schemaRef ds:uri="f64051cc-6aa4-41cc-9162-9e63a73fdec7"/>
    <ds:schemaRef ds:uri="http://purl.org/dc/elements/1.1/"/>
    <ds:schemaRef ds:uri="http://www.w3.org/XML/1998/namespace"/>
    <ds:schemaRef ds:uri="http://schemas.microsoft.com/office/infopath/2007/PartnerControls"/>
    <ds:schemaRef ds:uri="http://purl.org/dc/terms/"/>
  </ds:schemaRefs>
</ds:datastoreItem>
</file>

<file path=docMetadata/LabelInfo.xml><?xml version="1.0" encoding="utf-8"?>
<clbl:labelList xmlns:clbl="http://schemas.microsoft.com/office/2020/mipLabelMetadata">
  <clbl:label id="{554eecc5-e26c-4620-b240-5a8bb326c33d}" enabled="1" method="Privileged" siteId="{fae6d70f-954b-4811-92b6-0530d6f84c43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1377</TotalTime>
  <Words>7</Words>
  <Application>Microsoft Office PowerPoint</Application>
  <PresentationFormat>Widescreen</PresentationFormat>
  <Paragraphs>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2" baseType="lpstr">
      <vt:lpstr>Aptos</vt:lpstr>
      <vt:lpstr>arial</vt:lpstr>
      <vt:lpstr>arial</vt:lpstr>
      <vt:lpstr>Calibri</vt:lpstr>
      <vt:lpstr>Franklin Gothic Demi</vt:lpstr>
      <vt:lpstr>Franklin Gothic Demi Cond</vt:lpstr>
      <vt:lpstr>Franklin Gothic Medium</vt:lpstr>
      <vt:lpstr>Franklin Gothic Medium Cond</vt:lpstr>
      <vt:lpstr>Title Slide</vt:lpstr>
      <vt:lpstr>Standard Slide </vt:lpstr>
      <vt:lpstr>Title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Schiff, Benjamin E MAJ USARMY USAREUR-AF (USA)</dc:creator>
  <cp:keywords>Classification=UNCLASSIFIED, Caveat=NATO</cp:keywords>
  <cp:lastModifiedBy>Hater, Andrew D CPT USARMY USAREUR-AF (USA)</cp:lastModifiedBy>
  <cp:revision>10</cp:revision>
  <cp:lastPrinted>2024-08-20T10:58:15Z</cp:lastPrinted>
  <dcterms:created xsi:type="dcterms:W3CDTF">2023-11-09T18:36:45Z</dcterms:created>
  <dcterms:modified xsi:type="dcterms:W3CDTF">2026-03-14T12:17:13Z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9bab5c8b-586e-4fd8-8a5a-4ef50aff8ba9</vt:lpwstr>
  </property>
  <property fmtid="{D5CDD505-2E9C-101B-9397-08002B2CF9AE}" pid="3" name="Classification">
    <vt:lpwstr>UNCLASSIFIED</vt:lpwstr>
  </property>
  <property fmtid="{D5CDD505-2E9C-101B-9397-08002B2CF9AE}" pid="4" name="Caveat">
    <vt:lpwstr>NATO2</vt:lpwstr>
  </property>
  <property fmtid="{D5CDD505-2E9C-101B-9397-08002B2CF9AE}" pid="5" name="MediaServiceImageTags">
    <vt:lpwstr/>
  </property>
  <property fmtid="{D5CDD505-2E9C-101B-9397-08002B2CF9AE}" pid="6" name="ContentTypeId">
    <vt:lpwstr>0x010100B1B12DE73CE5F54CA52A3C1EDD328F5B</vt:lpwstr>
  </property>
  <property fmtid="{D5CDD505-2E9C-101B-9397-08002B2CF9AE}" pid="7" name="AACG_OFFICE_DLL">
    <vt:bool>true</vt:bool>
  </property>
  <property fmtid="{D5CDD505-2E9C-101B-9397-08002B2CF9AE}" pid="8" name="AACG_Created">
    <vt:bool>true</vt:bool>
  </property>
  <property fmtid="{D5CDD505-2E9C-101B-9397-08002B2CF9AE}" pid="9" name="AACG_DescMarkings">
    <vt:lpwstr/>
  </property>
  <property fmtid="{D5CDD505-2E9C-101B-9397-08002B2CF9AE}" pid="10" name="AACG_AddMark">
    <vt:lpwstr/>
  </property>
  <property fmtid="{D5CDD505-2E9C-101B-9397-08002B2CF9AE}" pid="11" name="AACG_Header">
    <vt:lpwstr>UNCLASSIFIED</vt:lpwstr>
  </property>
  <property fmtid="{D5CDD505-2E9C-101B-9397-08002B2CF9AE}" pid="12" name="AACG_Footer">
    <vt:lpwstr>_x000d_UNCLASSIFIED</vt:lpwstr>
  </property>
  <property fmtid="{D5CDD505-2E9C-101B-9397-08002B2CF9AE}" pid="13" name="AACG_ClassBlock">
    <vt:lpwstr/>
  </property>
  <property fmtid="{D5CDD505-2E9C-101B-9397-08002B2CF9AE}" pid="14" name="AACG_ClassType">
    <vt:lpwstr>USClassificationMarking</vt:lpwstr>
  </property>
  <property fmtid="{D5CDD505-2E9C-101B-9397-08002B2CF9AE}" pid="15" name="AACG_DeclOnList">
    <vt:lpwstr/>
  </property>
  <property fmtid="{D5CDD505-2E9C-101B-9397-08002B2CF9AE}" pid="16" name="AACG_USAF_Derivatives">
    <vt:lpwstr/>
  </property>
  <property fmtid="{D5CDD505-2E9C-101B-9397-08002B2CF9AE}" pid="17" name="AACG_SCI_Other">
    <vt:lpwstr/>
  </property>
  <property fmtid="{D5CDD505-2E9C-101B-9397-08002B2CF9AE}" pid="18" name="AACG_Dissem_Other">
    <vt:lpwstr/>
  </property>
  <property fmtid="{D5CDD505-2E9C-101B-9397-08002B2CF9AE}" pid="19" name="PortionWaiver">
    <vt:lpwstr/>
  </property>
  <property fmtid="{D5CDD505-2E9C-101B-9397-08002B2CF9AE}" pid="20" name="AACG_OrconOriginator">
    <vt:lpwstr/>
  </property>
  <property fmtid="{D5CDD505-2E9C-101B-9397-08002B2CF9AE}" pid="21" name="AACG_OrconRecipients">
    <vt:lpwstr/>
  </property>
  <property fmtid="{D5CDD505-2E9C-101B-9397-08002B2CF9AE}" pid="22" name="AACG_SatWarningType">
    <vt:lpwstr/>
  </property>
  <property fmtid="{D5CDD505-2E9C-101B-9397-08002B2CF9AE}" pid="23" name="AACG_NatoWarningClassLevel">
    <vt:lpwstr/>
  </property>
  <property fmtid="{D5CDD505-2E9C-101B-9397-08002B2CF9AE}" pid="24" name="AACG_Version">
    <vt:lpwstr>202420</vt:lpwstr>
  </property>
  <property fmtid="{D5CDD505-2E9C-101B-9397-08002B2CF9AE}" pid="25" name="AACG_CustomClassXMLPart">
    <vt:lpwstr>{EAC345DC-8C3C-4045-A552-3671F45717F5}</vt:lpwstr>
  </property>
</Properties>
</file>