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ADVANCED ORSA: THEATER-LEVEL ANALYSIS</a:t>
            </a:r>
          </a:p>
          <a:p>
            <a:pPr algn="ctr"/>
            <a:r>
              <a:rPr sz="1700" b="0"/>
              <a:t>TM-50G  ·  Advanced Specialist  ·  Prereq: TM-40G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ORSA  ·  TM-50G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FROM TM-40G TO TM-50G — SCOPE CHANGE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TM-40G (ORSA): Practitioner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Statistical modeling, time series, Monte Carlo, code workspaces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Products for brigade/division-level commanders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TM-50G (Advanced ORSA): Platform Leader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Advanced optimization, agent-based modeling, Bayesian/causal inference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Wargame support and campaign-level assessment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Theater-level OR products for GO/SES audiences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Key Shifts at TM-50G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Analysis under deep uncertainty — not just risk quantification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Building persistent analytical environments, not one-off analyses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Leading OR teams and setting analytical standards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Integrating ML/AI outputs with ORSA products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ORSA  ·  TM-50G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ADVANCED OPTIMIZATION (CHAPTER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When Linear Programming Is Insufficient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LP assumes linearity, certainty, and single objective — operational reality has none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Move to: Nonlinear, Multi-Objective, and Stochastic programming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Multi-Objective Optimization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COA comparison: optimize simultaneously for speed, risk, and logistics cost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Pareto frontier: surface the tradeoff, let the commander choose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Stochastic Programming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Scenarios drawn from probability distributions — not single-point estimates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Two-stage stochastic models: decide now, respond to uncertainty later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Metaheuristic Methods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Genetic algorithms, simulated annealing for large combinatorial problems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Use when exact optimization is computationally intractable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Key Task: Multi-Objective COA Comparison using Pareto analysis in MSS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ORSA  ·  TM-50G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AGENT-BASED MODELING AND SIMULATION (CHAPTER 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When to Use ABMS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Emergent behavior from individual agent interactions — not solvable analytically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Examples: adversary adaptation, convoy security, crowd dynamics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ABMS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Agents: each unit/entity has rules for perception, decision, and action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Environment: terrain, supply levels, threat data — loaded from MSS datasets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Rules: doctrine-aligned — agents follow FM-consistent decision logic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Mesa Framework (Python) on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Mesa: approved ABMS library for MSS code workspaces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Calibration: tune agent parameters against historical operational data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Advanced ABMS: Adversary Adaptation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RED force agents adapt to BLUE actions — not static threat modeling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Enables robust COA testing against adaptive, not scripted, opposition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ORSA  ·  TM-50G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BAYESIAN ANALYSIS AND CAUSAL INFERENCE (CHAPTER 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Bayesian Framework for Operational Analysis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Prior belief + new evidence → updated belief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Explicitly handles small data and expert knowledge incorporation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Produces probability distributions, not point estimates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Bayesian Networks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causal relationships between operational variables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Use case: readiness cascade — how maintenance backlog affects C-rating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Causal Inference for Operational Analysis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Correlation ≠ causation — especially in operational data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Counterfactual analysis: 'What would readiness have been without intervention X?'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DoWhy and CausalML frameworks approved for MSS use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Key Distinction: Bayesian inference (updating beliefs) vs. causal inference (mechanism)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Both required for rigorous theater-level analysis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ORSA  ·  TM-50G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WARGAME AND CAMPAIGN ANALYSIS (CHAPTER 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OR Support to MDMP — The Analytical Cell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ORSA embedded in planning team: quantifies COA comparison criteria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Products at each MDMP step: from mission analysis through COA approval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Designing OR Support to Multi-Echelon Wargames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architecture for wargame: inputs, adjudication data, outputs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Real-time analysis during wargame execution — not post-hoc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Campaign-Level Assessment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Persistent model library supports theater campaign assessment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MOE/MOP framework: what we measure and why, defined before operations begin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RED Force Modeling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Adversary decision modeling — not just capability inventory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Threat COA probability estimates fed from intelligence data in MSS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ORSA  ·  TM-50G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DECISION ANALYSIS UNDER DEEP UNCERTAINTY (CHAPTER 6)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 Deep Uncertainty Problem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Some operational uncertainties cannot be quantified with probabilities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Deep uncertainty: we do not know the probability distribution itself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XLRM Framework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X: Exogenous uncertainties (what we cannot control)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L: Levers (COA options)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R: Relationships (models connecting X and L to outcomes)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M: Measures of performance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Robustness Analysis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Identify COAs that perform acceptably across ALL plausible futures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Not 'best expected outcome' — 'least regret under worst case'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Scenario-Based Planning and Adaptive Strategy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Decision trees with branch conditions — when to switch COA based on indicators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ORSA communicates uncertainty honestly to GO/SES — not false precision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ORSA  ·  TM-50G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SENIOR-LEVEL OR PRODUCTS AND TEAM STANDARDS (CHAPTERS 7–8)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Understanding the GO/SES Audience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Senior leaders need: What is the answer? Why should I trust it? What is the risk?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They do not need: methodology detail, code output, literature citations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OR Product Structure for Senior Audiences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BLUF: one sentence answer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Key assumptions: what had to be true for this answer to hold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Sensitivity: how much does the answer change if assumptions shift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Uncertainty communication standard: provide ranges, not false precision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Building Persistent OR Capability on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library: documented, versioned, reproducible analyses in Foundry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Cards required for all production OR models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Team standards: peer review before any product reaches a senior leader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Succession Planning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Knowledge does not leave with the ORSA — model library and documentation persist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Integrating ML/AI with ORSA: ORSA validates; ML operationalizes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