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2E3A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37160" y="73152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>
                <a:solidFill>
                  <a:srgbClr val="FFC325"/>
                </a:solidFill>
              </a:rPr>
              <a:t>MSS TRAINING PROGRESSION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" y="530352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>
                <a:solidFill>
                  <a:srgbClr val="FFFFFF"/>
                </a:solidFill>
              </a:rPr>
              <a:t>USAREUR-AF Operational Data Team  |  Maven Smart System (MSS)</a:t>
            </a:r>
          </a:p>
        </p:txBody>
      </p:sp>
      <p:sp>
        <p:nvSpPr>
          <p:cNvPr id="6" name="Rectangle 5"/>
          <p:cNvSpPr/>
          <p:nvPr/>
        </p:nvSpPr>
        <p:spPr>
          <a:xfrm>
            <a:off x="10332720" y="228600"/>
            <a:ext cx="1691640" cy="365760"/>
          </a:xfrm>
          <a:prstGeom prst="rect">
            <a:avLst/>
          </a:prstGeom>
          <a:solidFill>
            <a:srgbClr val="FFC3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332720" y="228600"/>
            <a:ext cx="1691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404040"/>
                </a:solidFill>
              </a:rPr>
              <a:t>UNCLASSIFIED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914400"/>
            <a:ext cx="12188952" cy="54864"/>
          </a:xfrm>
          <a:prstGeom prst="rect">
            <a:avLst/>
          </a:prstGeom>
          <a:solidFill>
            <a:srgbClr val="FFC3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83464" y="1197864"/>
            <a:ext cx="2743200" cy="5029200"/>
          </a:xfrm>
          <a:prstGeom prst="rect">
            <a:avLst/>
          </a:prstGeom>
          <a:solidFill>
            <a:srgbClr val="A0A0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28600" y="1143000"/>
            <a:ext cx="2743200" cy="5029200"/>
          </a:xfrm>
          <a:prstGeom prst="rect">
            <a:avLst/>
          </a:prstGeom>
          <a:solidFill>
            <a:srgbClr val="FFFFFF"/>
          </a:solidFill>
          <a:ln w="25400">
            <a:solidFill>
              <a:srgbClr val="4B5F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28600" y="1143000"/>
            <a:ext cx="2743200" cy="777240"/>
          </a:xfrm>
          <a:prstGeom prst="rect">
            <a:avLst/>
          </a:prstGeom>
          <a:solidFill>
            <a:srgbClr val="4B5F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28600" y="1179576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>
                <a:solidFill>
                  <a:srgbClr val="FFC325"/>
                </a:solidFill>
              </a:rPr>
              <a:t>TM-10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8600" y="1527048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FFFFFF"/>
                </a:solidFill>
              </a:rPr>
              <a:t>MAVEN USER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8600" y="1920240"/>
            <a:ext cx="2743200" cy="475488"/>
          </a:xfrm>
          <a:prstGeom prst="rect">
            <a:avLst/>
          </a:prstGeom>
          <a:solidFill>
            <a:srgbClr val="2E3A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74320" y="1938528"/>
            <a:ext cx="26517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FFC325"/>
                </a:solidFill>
              </a:rPr>
              <a:t>ALL PERSONNEL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" y="2157984"/>
            <a:ext cx="26517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FFFFFF"/>
                </a:solidFill>
              </a:rPr>
              <a:t>Every Soldier, Officer &amp; Civilian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0040" y="2423160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A0A0A0"/>
                </a:solidFill>
              </a:rPr>
              <a:t>None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" y="2651760"/>
            <a:ext cx="25146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404040"/>
                </a:solidFill>
              </a:rPr>
              <a:t>▸  Navigate the MSS portal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3273552"/>
            <a:ext cx="25146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404040"/>
                </a:solidFill>
              </a:rPr>
              <a:t>▸  Access datasets &amp; dashboards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5760" y="3895344"/>
            <a:ext cx="25146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404040"/>
                </a:solidFill>
              </a:rPr>
              <a:t>▸  Run saved queries / filters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5760" y="4517136"/>
            <a:ext cx="25146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404040"/>
                </a:solidFill>
              </a:rPr>
              <a:t>▸  Export and share products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5760" y="5138928"/>
            <a:ext cx="25146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404040"/>
                </a:solidFill>
              </a:rPr>
              <a:t>▸  Understand data provenance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17520" y="3410712"/>
            <a:ext cx="292608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4B5F27"/>
                </a:solidFill>
              </a:rPr>
              <a:t>▶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511296" y="1197864"/>
            <a:ext cx="2743200" cy="5029200"/>
          </a:xfrm>
          <a:prstGeom prst="rect">
            <a:avLst/>
          </a:prstGeom>
          <a:solidFill>
            <a:srgbClr val="A0A0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3456432" y="1143000"/>
            <a:ext cx="2743200" cy="5029200"/>
          </a:xfrm>
          <a:prstGeom prst="rect">
            <a:avLst/>
          </a:prstGeom>
          <a:solidFill>
            <a:srgbClr val="FFFFFF"/>
          </a:solidFill>
          <a:ln w="25400">
            <a:solidFill>
              <a:srgbClr val="4B5F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456432" y="1143000"/>
            <a:ext cx="2743200" cy="777240"/>
          </a:xfrm>
          <a:prstGeom prst="rect">
            <a:avLst/>
          </a:prstGeom>
          <a:solidFill>
            <a:srgbClr val="4B5F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456432" y="1179576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>
                <a:solidFill>
                  <a:srgbClr val="FFC325"/>
                </a:solidFill>
              </a:rPr>
              <a:t>TM-20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456432" y="1527048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FFFFFF"/>
                </a:solidFill>
              </a:rPr>
              <a:t>BUILDER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456432" y="1920240"/>
            <a:ext cx="2743200" cy="475488"/>
          </a:xfrm>
          <a:prstGeom prst="rect">
            <a:avLst/>
          </a:prstGeom>
          <a:solidFill>
            <a:srgbClr val="2E3A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3502152" y="1938528"/>
            <a:ext cx="26517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FFC325"/>
                </a:solidFill>
              </a:rPr>
              <a:t>ALL STAFF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502152" y="2157984"/>
            <a:ext cx="26517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FFFFFF"/>
                </a:solidFill>
              </a:rPr>
              <a:t>Light Builders (no coding required)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547872" y="2423160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A0A0A0"/>
                </a:solidFill>
              </a:rPr>
              <a:t>Prereq: TM-10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593592" y="2651760"/>
            <a:ext cx="25146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404040"/>
                </a:solidFill>
              </a:rPr>
              <a:t>▸  Build Workshop dashboards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93592" y="3273552"/>
            <a:ext cx="25146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404040"/>
                </a:solidFill>
              </a:rPr>
              <a:t>▸  Create no-code transforms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593592" y="3895344"/>
            <a:ext cx="25146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404040"/>
                </a:solidFill>
              </a:rPr>
              <a:t>▸  Design basic data pipelines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593592" y="4517136"/>
            <a:ext cx="25146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404040"/>
                </a:solidFill>
              </a:rPr>
              <a:t>▸  Configure object views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593592" y="5138928"/>
            <a:ext cx="25146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404040"/>
                </a:solidFill>
              </a:rPr>
              <a:t>▸  Publish products to unit portals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245352" y="3410712"/>
            <a:ext cx="292608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4B5F27"/>
                </a:solidFill>
              </a:rPr>
              <a:t>▶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739128" y="1197864"/>
            <a:ext cx="2743200" cy="5029200"/>
          </a:xfrm>
          <a:prstGeom prst="rect">
            <a:avLst/>
          </a:prstGeom>
          <a:solidFill>
            <a:srgbClr val="A0A0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6684264" y="1143000"/>
            <a:ext cx="2743200" cy="5029200"/>
          </a:xfrm>
          <a:prstGeom prst="rect">
            <a:avLst/>
          </a:prstGeom>
          <a:solidFill>
            <a:srgbClr val="FFFFFF"/>
          </a:solidFill>
          <a:ln w="25400">
            <a:solidFill>
              <a:srgbClr val="4B5F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6684264" y="1143000"/>
            <a:ext cx="2743200" cy="777240"/>
          </a:xfrm>
          <a:prstGeom prst="rect">
            <a:avLst/>
          </a:prstGeom>
          <a:solidFill>
            <a:srgbClr val="4B5F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684264" y="1179576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>
                <a:solidFill>
                  <a:srgbClr val="FFC325"/>
                </a:solidFill>
              </a:rPr>
              <a:t>TM-30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684264" y="1527048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FFFFFF"/>
                </a:solidFill>
              </a:rPr>
              <a:t>ADVANCED BUILDER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684264" y="1920240"/>
            <a:ext cx="2743200" cy="475488"/>
          </a:xfrm>
          <a:prstGeom prst="rect">
            <a:avLst/>
          </a:prstGeom>
          <a:solidFill>
            <a:srgbClr val="2E3A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729984" y="1938528"/>
            <a:ext cx="26517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FFC325"/>
                </a:solidFill>
              </a:rPr>
              <a:t>DATA-ADJACENT SPECIALISTS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729984" y="2157984"/>
            <a:ext cx="26517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FFFFFF"/>
                </a:solidFill>
              </a:rPr>
              <a:t>17/25-series, S6/G6, G2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775704" y="2423160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A0A0A0"/>
                </a:solidFill>
              </a:rPr>
              <a:t>Prereq: TM-20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821424" y="2651760"/>
            <a:ext cx="25146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404040"/>
                </a:solidFill>
              </a:rPr>
              <a:t>▸  Author Python/SQL transforms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821424" y="3273552"/>
            <a:ext cx="25146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404040"/>
                </a:solidFill>
              </a:rPr>
              <a:t>▸  Model ontology object types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821424" y="3895344"/>
            <a:ext cx="25146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404040"/>
                </a:solidFill>
              </a:rPr>
              <a:t>▸  Build AIP Logic workflows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21424" y="4517136"/>
            <a:ext cx="25146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404040"/>
                </a:solidFill>
              </a:rPr>
              <a:t>▸  Performance-tune pipelines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821424" y="5138928"/>
            <a:ext cx="25146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404040"/>
                </a:solidFill>
              </a:rPr>
              <a:t>▸  Govern datasets &amp; lineage</a:t>
            </a:r>
          </a:p>
        </p:txBody>
      </p:sp>
      <p:sp>
        <p:nvSpPr>
          <p:cNvPr id="53" name="Rectangle 52"/>
          <p:cNvSpPr/>
          <p:nvPr/>
        </p:nvSpPr>
        <p:spPr>
          <a:xfrm>
            <a:off x="9820656" y="1143000"/>
            <a:ext cx="2185415" cy="5029200"/>
          </a:xfrm>
          <a:prstGeom prst="rect">
            <a:avLst/>
          </a:prstGeom>
          <a:solidFill>
            <a:srgbClr val="E8ECDF"/>
          </a:solidFill>
          <a:ln w="12700">
            <a:solidFill>
              <a:srgbClr val="A0A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9820656" y="1143000"/>
            <a:ext cx="2185415" cy="502920"/>
          </a:xfrm>
          <a:prstGeom prst="rect">
            <a:avLst/>
          </a:prstGeom>
          <a:solidFill>
            <a:srgbClr val="A0A0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9820656" y="1197864"/>
            <a:ext cx="2185415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</a:rPr>
              <a:t>SPECIALIST TRACKS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9912096" y="1737360"/>
            <a:ext cx="2048255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2E3A18"/>
                </a:solidFill>
              </a:rPr>
              <a:t>TM-40 SERIES  (Prereq: TM-30)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9912096" y="2011680"/>
            <a:ext cx="204825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>
                <a:solidFill>
                  <a:srgbClr val="2E3A18"/>
                </a:solidFill>
              </a:rPr>
              <a:t>WFF Tracks (A–F):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912096" y="2340864"/>
            <a:ext cx="204825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404040"/>
                </a:solidFill>
              </a:rPr>
              <a:t>  A Intel · B Fires · C M&amp;M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912096" y="2670048"/>
            <a:ext cx="204825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404040"/>
                </a:solidFill>
              </a:rPr>
              <a:t>  D Sust · E Prot · F MC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9912096" y="2999232"/>
            <a:ext cx="204825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>
                <a:solidFill>
                  <a:srgbClr val="2E3A18"/>
                </a:solidFill>
              </a:rPr>
              <a:t>Specialist Tracks (G–L):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912096" y="3328416"/>
            <a:ext cx="204825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404040"/>
                </a:solidFill>
              </a:rPr>
              <a:t>  G ORSA · H AI Eng · I MLE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912096" y="3657600"/>
            <a:ext cx="204825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404040"/>
                </a:solidFill>
              </a:rPr>
              <a:t>  J PM · K KM · L SWE</a:t>
            </a:r>
          </a:p>
        </p:txBody>
      </p:sp>
      <p:sp>
        <p:nvSpPr>
          <p:cNvPr id="63" name="Rectangle 62"/>
          <p:cNvSpPr/>
          <p:nvPr/>
        </p:nvSpPr>
        <p:spPr>
          <a:xfrm>
            <a:off x="9912096" y="4069080"/>
            <a:ext cx="2002535" cy="36576"/>
          </a:xfrm>
          <a:prstGeom prst="rect">
            <a:avLst/>
          </a:prstGeom>
          <a:solidFill>
            <a:srgbClr val="A0A0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9912096" y="4178808"/>
            <a:ext cx="2048255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2E3A18"/>
                </a:solidFill>
              </a:rPr>
              <a:t>TM-50 SERIES  (Prereq: TM-40)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9912096" y="4453128"/>
            <a:ext cx="2048255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404040"/>
                </a:solidFill>
              </a:rPr>
              <a:t>Advanced / expert-level continuation
for each TM-40G–L track.
Focus: production pipelines,
MLOps, AIP Agents, advanced
Ontology patterns.</a:t>
            </a:r>
          </a:p>
        </p:txBody>
      </p:sp>
      <p:sp>
        <p:nvSpPr>
          <p:cNvPr id="66" name="Rectangle 65"/>
          <p:cNvSpPr/>
          <p:nvPr/>
        </p:nvSpPr>
        <p:spPr>
          <a:xfrm>
            <a:off x="0" y="6565392"/>
            <a:ext cx="12188952" cy="292608"/>
          </a:xfrm>
          <a:prstGeom prst="rect">
            <a:avLst/>
          </a:prstGeom>
          <a:solidFill>
            <a:srgbClr val="2E3A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182880" y="6574536"/>
            <a:ext cx="8229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>
                <a:solidFill>
                  <a:srgbClr val="A0A0A0"/>
                </a:solidFill>
              </a:rPr>
              <a:t>USAREUR-AF OD Team  ·  MSS Training Program  ·  Wiesbaden, Germany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9601200" y="6574536"/>
            <a:ext cx="23774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>
                <a:solidFill>
                  <a:srgbClr val="FFC325"/>
                </a:solidFill>
              </a:rPr>
              <a:t>UNCLASSIFIED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