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3F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07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201168"/>
          </a:xfrm>
          <a:prstGeom prst="rect">
            <a:avLst/>
          </a:prstGeom>
          <a:solidFill>
            <a:srgbClr val="1E6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9144"/>
            <a:ext cx="1218895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UNCLASSIFIED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201168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Arial"/>
              </a:rPr>
              <a:t>MAVEN BUILDER TRAINING — FORCE ROLLOUT PLAN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0080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E0B840"/>
                </a:solidFill>
                <a:latin typeface="Arial"/>
              </a:rPr>
              <a:t>USAREUR-AF Operational Data Team  |  UNCLASSIFIED  |  MAR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89920" y="201168"/>
            <a:ext cx="1097280" cy="658368"/>
          </a:xfrm>
          <a:prstGeom prst="rect">
            <a:avLst/>
          </a:prstGeom>
          <a:solidFill>
            <a:srgbClr val="163A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789920" y="274320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>
                <a:solidFill>
                  <a:srgbClr val="C8971A"/>
                </a:solidFill>
                <a:latin typeface="Arial"/>
              </a:rPr>
              <a:t>USAREUR-AF
OD TEAM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" y="1005840"/>
            <a:ext cx="777240" cy="402336"/>
          </a:xfrm>
          <a:prstGeom prst="rect">
            <a:avLst/>
          </a:prstGeom>
          <a:solidFill>
            <a:srgbClr val="0C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82880" y="1060704"/>
            <a:ext cx="685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PHASE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60120" y="1005840"/>
            <a:ext cx="3154680" cy="402336"/>
          </a:xfrm>
          <a:prstGeom prst="rect">
            <a:avLst/>
          </a:prstGeom>
          <a:solidFill>
            <a:srgbClr val="0C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5840" y="1060704"/>
            <a:ext cx="30632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ACTION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60520" y="1005840"/>
            <a:ext cx="4114800" cy="402336"/>
          </a:xfrm>
          <a:prstGeom prst="rect">
            <a:avLst/>
          </a:prstGeom>
          <a:solidFill>
            <a:srgbClr val="0C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06240" y="1060704"/>
            <a:ext cx="40233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DECISION / OWNER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21040" y="1005840"/>
            <a:ext cx="3749039" cy="402336"/>
          </a:xfrm>
          <a:prstGeom prst="rect">
            <a:avLst/>
          </a:prstGeom>
          <a:solidFill>
            <a:srgbClr val="0C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366760" y="1060704"/>
            <a:ext cx="365759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SUCCESS STANDARD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160" y="1408176"/>
            <a:ext cx="11841480" cy="731520"/>
          </a:xfrm>
          <a:prstGeom prst="rect">
            <a:avLst/>
          </a:prstGeom>
          <a:solidFill>
            <a:srgbClr val="F3F5FA"/>
          </a:solidFill>
          <a:ln w="6350">
            <a:solidFill>
              <a:srgbClr val="E0E4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37160" y="1408176"/>
            <a:ext cx="777240" cy="731520"/>
          </a:xfrm>
          <a:prstGeom prst="rect">
            <a:avLst/>
          </a:prstGeom>
          <a:solidFill>
            <a:srgbClr val="163A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6304" y="1444752"/>
            <a:ext cx="75895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>
                <a:solidFill>
                  <a:srgbClr val="C8971A"/>
                </a:solidFill>
                <a:latin typeface="Arial"/>
              </a:rPr>
              <a:t>1
COMMAND
AUTHORITY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1453896"/>
            <a:ext cx="30906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Issue training directive (EXORD or policy memo) designating Maven Builder Training as required for identified MOSs/roles.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06240" y="1453896"/>
            <a:ext cx="40050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CDR decision: mandatory vs. encouraged by role.
G3/J3 staff action.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66760" y="1453896"/>
            <a:ext cx="3566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Signed directive published to all subordinate units.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37160" y="2139696"/>
            <a:ext cx="1184148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4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37160" y="2139696"/>
            <a:ext cx="777240" cy="731520"/>
          </a:xfrm>
          <a:prstGeom prst="rect">
            <a:avLst/>
          </a:prstGeom>
          <a:solidFill>
            <a:srgbClr val="163A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46304" y="2176272"/>
            <a:ext cx="75895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>
                <a:solidFill>
                  <a:srgbClr val="C8971A"/>
                </a:solidFill>
                <a:latin typeface="Arial"/>
              </a:rPr>
              <a:t>2
CADRE
STANDUP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05840" y="2185415"/>
            <a:ext cx="30906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Identify and assign 5 cadre: 1 OIC + 4 SMEs covering TM-10/20/30/40 tracks. Develop cadre SOP and instructor certification standard.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06240" y="2185415"/>
            <a:ext cx="40050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G6/G2/S6 nominations.
OIC appointed by CDR.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66760" y="2185415"/>
            <a:ext cx="3566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Cadre certified; SOP signed; instructors completed TM-40 series.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37160" y="2871216"/>
            <a:ext cx="11841480" cy="731520"/>
          </a:xfrm>
          <a:prstGeom prst="rect">
            <a:avLst/>
          </a:prstGeom>
          <a:solidFill>
            <a:srgbClr val="F3F5FA"/>
          </a:solidFill>
          <a:ln w="6350">
            <a:solidFill>
              <a:srgbClr val="E0E4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37160" y="2871216"/>
            <a:ext cx="777240" cy="731520"/>
          </a:xfrm>
          <a:prstGeom prst="rect">
            <a:avLst/>
          </a:prstGeom>
          <a:solidFill>
            <a:srgbClr val="163A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46304" y="2907792"/>
            <a:ext cx="75895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>
                <a:solidFill>
                  <a:srgbClr val="C8971A"/>
                </a:solidFill>
                <a:latin typeface="Arial"/>
              </a:rPr>
              <a:t>3
AUDIENCE
SEQUENCING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5840" y="2916936"/>
            <a:ext cx="30906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Phase training: TM-10 (all staff) → TM-20/30 (data-adjacent billets) → TM-40 series (specialists by MOS).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206240" y="2916936"/>
            <a:ext cx="40050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G3 decision: phased by echelon or MOS priority.
Unit S3s build into ATP.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66760" y="2916936"/>
            <a:ext cx="3566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100% TM-10 completion; TM-40 track assignments published.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37160" y="3602736"/>
            <a:ext cx="1184148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4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37160" y="3602736"/>
            <a:ext cx="777240" cy="731520"/>
          </a:xfrm>
          <a:prstGeom prst="rect">
            <a:avLst/>
          </a:prstGeom>
          <a:solidFill>
            <a:srgbClr val="163A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46304" y="3639312"/>
            <a:ext cx="75895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>
                <a:solidFill>
                  <a:srgbClr val="C8971A"/>
                </a:solidFill>
                <a:latin typeface="Arial"/>
              </a:rPr>
              <a:t>4
RESOURCE
&amp; ACCESS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5840" y="3648456"/>
            <a:ext cx="30906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Provision Foundry seats, schedule lab time/VTC blocks, integrate into unit training calendars. Coordinate with G6 for network access.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06240" y="3648456"/>
            <a:ext cx="40050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G6 action: license provisioning.
G3: calendar deconfliction.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366760" y="3648456"/>
            <a:ext cx="3566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All students have Foundry access NLT training start date.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37160" y="4334256"/>
            <a:ext cx="11841480" cy="731520"/>
          </a:xfrm>
          <a:prstGeom prst="rect">
            <a:avLst/>
          </a:prstGeom>
          <a:solidFill>
            <a:srgbClr val="F3F5FA"/>
          </a:solidFill>
          <a:ln w="6350">
            <a:solidFill>
              <a:srgbClr val="E0E4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137160" y="4334256"/>
            <a:ext cx="777240" cy="731520"/>
          </a:xfrm>
          <a:prstGeom prst="rect">
            <a:avLst/>
          </a:prstGeom>
          <a:solidFill>
            <a:srgbClr val="163A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146304" y="4370832"/>
            <a:ext cx="75895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>
                <a:solidFill>
                  <a:srgbClr val="C8971A"/>
                </a:solidFill>
                <a:latin typeface="Arial"/>
              </a:rPr>
              <a:t>5
TRACK
&amp; REPORT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05840" y="4379976"/>
            <a:ext cx="30906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Establish completion tracking in DTMS/ATRRS. Set Go/No-Go checkpoints per MTP. Report completion status at monthly CDR training brief.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206240" y="4379976"/>
            <a:ext cx="40050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G1/S1 action: reporting format.
CDR sets completion deadline (recommended D+180).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366760" y="4379976"/>
            <a:ext cx="3566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Monthly completion report to CDR; Go/No-Go recorded per student.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37160" y="5065776"/>
            <a:ext cx="1184148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4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137160" y="5065776"/>
            <a:ext cx="777240" cy="731520"/>
          </a:xfrm>
          <a:prstGeom prst="rect">
            <a:avLst/>
          </a:prstGeom>
          <a:solidFill>
            <a:srgbClr val="163A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146304" y="5102352"/>
            <a:ext cx="75895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>
                <a:solidFill>
                  <a:srgbClr val="C8971A"/>
                </a:solidFill>
                <a:latin typeface="Arial"/>
              </a:rPr>
              <a:t>6
FEEDBACK
&amp; SUSTAIN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05840" y="5111496"/>
            <a:ext cx="30906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Conduct AAR after first cohort; update curriculum and cadre SOP quarterly. Integrate into new-hire onboarding and unit OPORDs.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206240" y="5111496"/>
            <a:ext cx="40050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Cadre OIC owns curriculum updates.
CDR approves policy changes.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366760" y="5111496"/>
            <a:ext cx="3566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A1628"/>
                </a:solidFill>
                <a:latin typeface="Arial"/>
              </a:rPr>
              <a:t>Quarterly AAR complete; curriculum version controlled; onboarding updated.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7160" y="5843016"/>
            <a:ext cx="11841480" cy="274320"/>
          </a:xfrm>
          <a:prstGeom prst="rect">
            <a:avLst/>
          </a:prstGeom>
          <a:solidFill>
            <a:srgbClr val="07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82880" y="5879592"/>
            <a:ext cx="117043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C8971A"/>
                </a:solidFill>
                <a:latin typeface="Arial"/>
              </a:rPr>
              <a:t>RECOMMENDED TIMELINE:  Directive signed NLT D+30  |  Cadre designated D+45  |  First cohort begins D+90  |  Full force completion D+180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0" y="6656832"/>
            <a:ext cx="12188952" cy="201168"/>
          </a:xfrm>
          <a:prstGeom prst="rect">
            <a:avLst/>
          </a:prstGeom>
          <a:solidFill>
            <a:srgbClr val="1E6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0" y="6665976"/>
            <a:ext cx="1218895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UNCLASSIFIED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